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77" r:id="rId4"/>
    <p:sldId id="275" r:id="rId5"/>
    <p:sldId id="276" r:id="rId6"/>
    <p:sldId id="259" r:id="rId7"/>
    <p:sldId id="260" r:id="rId8"/>
    <p:sldId id="261" r:id="rId9"/>
    <p:sldId id="278" r:id="rId10"/>
    <p:sldId id="263" r:id="rId11"/>
    <p:sldId id="272" r:id="rId12"/>
    <p:sldId id="270" r:id="rId13"/>
    <p:sldId id="274" r:id="rId14"/>
    <p:sldId id="271" r:id="rId15"/>
    <p:sldId id="273" r:id="rId16"/>
    <p:sldId id="264" r:id="rId17"/>
    <p:sldId id="265" r:id="rId18"/>
    <p:sldId id="266" r:id="rId19"/>
    <p:sldId id="268" r:id="rId20"/>
    <p:sldId id="26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6fuRpCvgChtMBhL3fE1w77ZCi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9EABEB-FEA5-44AC-BF95-B1A51A0877F1}">
  <a:tblStyle styleId="{BC9EABEB-FEA5-44AC-BF95-B1A51A0877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1790c3a0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251790c3a0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253417cb7_6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5253417cb7_6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1790c3a0c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g251790c3a0c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5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1790c3a0c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51790c3a0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253417cb7_6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5253417cb7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253417cb7_6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5253417cb7_6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2907-9E00-42BC-8E38-2EA443164F97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826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253417cb7_6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5253417cb7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12191037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2225172" y="2736420"/>
            <a:ext cx="6228365" cy="170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57847" algn="l">
              <a:lnSpc>
                <a:spcPct val="108775"/>
              </a:lnSpc>
              <a:spcBef>
                <a:spcPts val="10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1pPr>
            <a:lvl2pPr marL="914400" lvl="1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2pPr>
            <a:lvl3pPr marL="1371600" lvl="2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3pPr>
            <a:lvl4pPr marL="1828800" lvl="3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4pPr>
            <a:lvl5pPr marL="2286000" lvl="4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172" y="1719313"/>
            <a:ext cx="2392193" cy="80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1790c3a0c_0_27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51790c3a0c_0_2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251790c3a0c_0_2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51790c3a0c_0_2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51790c3a0c_0_2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1790c3a0c_0_2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51790c3a0c_0_2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g251790c3a0c_0_2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51790c3a0c_0_2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51790c3a0c_0_2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1790c3a0c_0_291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51790c3a0c_0_291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251790c3a0c_0_2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51790c3a0c_0_2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51790c3a0c_0_2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1790c3a0c_0_29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51790c3a0c_0_2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51790c3a0c_0_2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51790c3a0c_0_2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51790c3a0c_0_2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51790c3a0c_0_2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1790c3a0c_0_30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51790c3a0c_0_30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22" name="Google Shape;122;g251790c3a0c_0_30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51790c3a0c_0_30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24" name="Google Shape;124;g251790c3a0c_0_30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251790c3a0c_0_3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51790c3a0c_0_3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51790c3a0c_0_3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1790c3a0c_0_3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51790c3a0c_0_3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51790c3a0c_0_3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51790c3a0c_0_3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1790c3a0c_0_3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51790c3a0c_0_3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51790c3a0c_0_3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1790c3a0c_0_32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51790c3a0c_0_3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2pPr>
            <a:lvl3pPr marL="1371600" lvl="2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40" name="Google Shape;140;g251790c3a0c_0_322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1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g251790c3a0c_0_3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51790c3a0c_0_3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51790c3a0c_0_3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1790c3a0c_0_32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51790c3a0c_0_3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251790c3a0c_0_329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1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g251790c3a0c_0_3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51790c3a0c_0_3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51790c3a0c_0_3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1790c3a0c_0_3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51790c3a0c_0_336"/>
          <p:cNvSpPr txBox="1">
            <a:spLocks noGrp="1"/>
          </p:cNvSpPr>
          <p:nvPr>
            <p:ph type="body" idx="1"/>
          </p:nvPr>
        </p:nvSpPr>
        <p:spPr>
          <a:xfrm rot="5400000">
            <a:off x="3920251" y="-1256425"/>
            <a:ext cx="43515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51790c3a0c_0_3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51790c3a0c_0_3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51790c3a0c_0_3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1790c3a0c_0_34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51790c3a0c_0_34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51790c3a0c_0_3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251790c3a0c_0_3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51790c3a0c_0_3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1790c3a0c_0_27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251790c3a0c_0_2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51790c3a0c_0_2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51790c3a0c_0_2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g251790c3a0c_0_2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educ.2022.909968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pi.com/2071-1050/15/13/9895" TargetMode="External"/><Relationship Id="rId5" Type="http://schemas.openxmlformats.org/officeDocument/2006/relationships/hyperlink" Target="https://doi.org/10.3390/su15139895" TargetMode="External"/><Relationship Id="rId4" Type="http://schemas.openxmlformats.org/officeDocument/2006/relationships/hyperlink" Target="https://www.frontiersin.org/articles/10.3389/feduc.2022.909968/f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mf.lu.lv/par-mums/zinas/zina/t/77258/ESF?fbclid=IwAR2NbIvNNFVtU8V8q_g6JQEiKJVoOYgeVESdCP1TpYiwQc288IQKWxW6z_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pmf.lu.lv/par-mums/zinas/zina/t/76318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51790c3a0c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8965" y="382988"/>
            <a:ext cx="2218879" cy="71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51790c3a0c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728" y="246363"/>
            <a:ext cx="2873056" cy="10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51790c3a0c_0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0663" y="244138"/>
            <a:ext cx="1015068" cy="1015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51790c3a0c_0_84"/>
          <p:cNvSpPr txBox="1"/>
          <p:nvPr/>
        </p:nvSpPr>
        <p:spPr>
          <a:xfrm>
            <a:off x="651275" y="2392150"/>
            <a:ext cx="11095800" cy="3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43775" rIns="43775" bIns="43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900" dirty="0">
                <a:solidFill>
                  <a:srgbClr val="002060"/>
                </a:solidFill>
              </a:rPr>
              <a:t>“AUGSTĀKAJĀ IZGLĪTĪBĀ STUDĒJOŠO KOMPETENČU NOVĒRTĒJUMS UN TO ATTĪSTĪBAS DINAMIKA STUDIJU PERIODĀ” 2. kārta</a:t>
            </a:r>
            <a:endParaRPr sz="2900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900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900" dirty="0">
                <a:solidFill>
                  <a:srgbClr val="002060"/>
                </a:solidFill>
              </a:rPr>
              <a:t>ESF projekta Nr. 8.3.6.2. “Izglītības kvalitātes monitoringa sistēmas izveide un īstenošana” ietvaros; Projekta līguma numurs: 8.3.6.2/17/I/001 (Nr. ESS2022/442)</a:t>
            </a:r>
            <a:endParaRPr sz="2900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900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000" dirty="0">
                <a:solidFill>
                  <a:srgbClr val="002060"/>
                </a:solidFill>
              </a:rPr>
              <a:t>	</a:t>
            </a:r>
            <a:r>
              <a:rPr lang="lv-LV" sz="2000" dirty="0" smtClean="0">
                <a:solidFill>
                  <a:srgbClr val="002060"/>
                </a:solidFill>
              </a:rPr>
              <a:t>30</a:t>
            </a:r>
            <a:r>
              <a:rPr lang="lv-LV" sz="2000" dirty="0" smtClean="0">
                <a:solidFill>
                  <a:srgbClr val="002060"/>
                </a:solidFill>
              </a:rPr>
              <a:t>.06.2023</a:t>
            </a:r>
            <a:r>
              <a:rPr lang="lv-LV" sz="2000" dirty="0">
                <a:solidFill>
                  <a:srgbClr val="002060"/>
                </a:solidFill>
              </a:rPr>
              <a:t>.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824D-3632-BCC7-BB70-9E0810AC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549" y="235815"/>
            <a:ext cx="2946902" cy="692150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Izvirzītie mērķi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5DB1FE-C066-4347-F632-99B27A01565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4325" y="1321594"/>
          <a:ext cx="11563350" cy="264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4450">
                  <a:extLst>
                    <a:ext uri="{9D8B030D-6E8A-4147-A177-3AD203B41FA5}">
                      <a16:colId xmlns:a16="http://schemas.microsoft.com/office/drawing/2014/main" val="3144309718"/>
                    </a:ext>
                  </a:extLst>
                </a:gridCol>
                <a:gridCol w="3854450">
                  <a:extLst>
                    <a:ext uri="{9D8B030D-6E8A-4147-A177-3AD203B41FA5}">
                      <a16:colId xmlns:a16="http://schemas.microsoft.com/office/drawing/2014/main" val="292333214"/>
                    </a:ext>
                  </a:extLst>
                </a:gridCol>
                <a:gridCol w="3854450">
                  <a:extLst>
                    <a:ext uri="{9D8B030D-6E8A-4147-A177-3AD203B41FA5}">
                      <a16:colId xmlns:a16="http://schemas.microsoft.com/office/drawing/2014/main" val="4288505652"/>
                    </a:ext>
                  </a:extLst>
                </a:gridCol>
              </a:tblGrid>
              <a:tr h="7072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Izlase</a:t>
                      </a:r>
                      <a:endParaRPr lang="lv-LV" sz="3200" b="1" i="0" u="none" strike="noStrike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79646"/>
                  </a:ext>
                </a:extLst>
              </a:tr>
              <a:tr h="9693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Minimālā</a:t>
                      </a:r>
                      <a:endParaRPr lang="lv-LV" sz="3200" b="1" i="0" u="none" strike="noStrike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Optimālā</a:t>
                      </a:r>
                      <a:endParaRPr lang="lv-LV" sz="3200" b="1" i="0" u="none" strike="noStrike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Maksimālā</a:t>
                      </a:r>
                      <a:endParaRPr lang="lv-LV" sz="3200" b="0" i="0" u="none" strike="noStrike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80879"/>
                  </a:ext>
                </a:extLst>
              </a:tr>
              <a:tr h="9693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3200" b="1" i="0" u="none" strike="noStrike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200" b="1" i="0" u="none" strike="noStrike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3200" b="1" i="0" u="none" strike="noStrike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51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A19-611B-091F-564E-530C3F9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887" y="88898"/>
            <a:ext cx="7200901" cy="654051"/>
          </a:xfrm>
        </p:spPr>
        <p:txBody>
          <a:bodyPr>
            <a:normAutofit/>
          </a:bodyPr>
          <a:lstStyle/>
          <a:p>
            <a:pPr algn="ctr"/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Studijas uzsākušie (950)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C965F6-1CCC-3408-FD18-777B7373E3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475" y="742949"/>
          <a:ext cx="11287125" cy="586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459">
                  <a:extLst>
                    <a:ext uri="{9D8B030D-6E8A-4147-A177-3AD203B41FA5}">
                      <a16:colId xmlns:a16="http://schemas.microsoft.com/office/drawing/2014/main" val="4196268944"/>
                    </a:ext>
                  </a:extLst>
                </a:gridCol>
                <a:gridCol w="2158222">
                  <a:extLst>
                    <a:ext uri="{9D8B030D-6E8A-4147-A177-3AD203B41FA5}">
                      <a16:colId xmlns:a16="http://schemas.microsoft.com/office/drawing/2014/main" val="4082052736"/>
                    </a:ext>
                  </a:extLst>
                </a:gridCol>
                <a:gridCol w="2158222">
                  <a:extLst>
                    <a:ext uri="{9D8B030D-6E8A-4147-A177-3AD203B41FA5}">
                      <a16:colId xmlns:a16="http://schemas.microsoft.com/office/drawing/2014/main" val="2848947800"/>
                    </a:ext>
                  </a:extLst>
                </a:gridCol>
                <a:gridCol w="2158222">
                  <a:extLst>
                    <a:ext uri="{9D8B030D-6E8A-4147-A177-3AD203B41FA5}">
                      <a16:colId xmlns:a16="http://schemas.microsoft.com/office/drawing/2014/main" val="1171998888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Izglītības tematiskā grupa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Vēlamais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Faktiskais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63046"/>
                  </a:ext>
                </a:extLst>
              </a:tr>
              <a:tr h="770943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Dabaszinātnes, matemātika un informācijas tehnoloģijas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24718"/>
                  </a:ext>
                </a:extLst>
              </a:tr>
              <a:tr h="511580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Humanitārās zinātnes un māksla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36276"/>
                  </a:ext>
                </a:extLst>
              </a:tr>
              <a:tr h="709390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Inženierzinātnes, ražošana un būvniecība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16848"/>
                  </a:ext>
                </a:extLst>
              </a:tr>
              <a:tr h="35783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49502"/>
                  </a:ext>
                </a:extLst>
              </a:tr>
              <a:tr h="35783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Lauksaimniecība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20901"/>
                  </a:ext>
                </a:extLst>
              </a:tr>
              <a:tr h="35783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Pakalpojumi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4656"/>
                  </a:ext>
                </a:extLst>
              </a:tr>
              <a:tr h="825565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Sociālās zinātnes, </a:t>
                      </a:r>
                      <a:r>
                        <a:rPr lang="lv-LV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komerczinības</a:t>
                      </a:r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tiesības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10645"/>
                  </a:ext>
                </a:extLst>
              </a:tr>
              <a:tr h="709390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Veselības aprūpe un sociālā labklājība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1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27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A19-611B-091F-564E-530C3F9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459" y="131761"/>
            <a:ext cx="2505076" cy="539752"/>
          </a:xfrm>
        </p:spPr>
        <p:txBody>
          <a:bodyPr>
            <a:no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Augstskolas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C965F6-1CCC-3408-FD18-777B7373E3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577" y="809050"/>
          <a:ext cx="11272839" cy="593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890">
                  <a:extLst>
                    <a:ext uri="{9D8B030D-6E8A-4147-A177-3AD203B41FA5}">
                      <a16:colId xmlns:a16="http://schemas.microsoft.com/office/drawing/2014/main" val="4196268944"/>
                    </a:ext>
                  </a:extLst>
                </a:gridCol>
                <a:gridCol w="2185772">
                  <a:extLst>
                    <a:ext uri="{9D8B030D-6E8A-4147-A177-3AD203B41FA5}">
                      <a16:colId xmlns:a16="http://schemas.microsoft.com/office/drawing/2014/main" val="4082052736"/>
                    </a:ext>
                  </a:extLst>
                </a:gridCol>
                <a:gridCol w="2185772">
                  <a:extLst>
                    <a:ext uri="{9D8B030D-6E8A-4147-A177-3AD203B41FA5}">
                      <a16:colId xmlns:a16="http://schemas.microsoft.com/office/drawing/2014/main" val="2848947800"/>
                    </a:ext>
                  </a:extLst>
                </a:gridCol>
                <a:gridCol w="2027405">
                  <a:extLst>
                    <a:ext uri="{9D8B030D-6E8A-4147-A177-3AD203B41FA5}">
                      <a16:colId xmlns:a16="http://schemas.microsoft.com/office/drawing/2014/main" val="1171998888"/>
                    </a:ext>
                  </a:extLst>
                </a:gridCol>
              </a:tblGrid>
              <a:tr h="363904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Augstskola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Vēlamais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Faktiskais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63046"/>
                  </a:ext>
                </a:extLst>
              </a:tr>
              <a:tr h="264784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Daugavpils Universitāte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24718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Jāzepa Vītola Latvijas Mūzikas akadēmija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36276"/>
                  </a:ext>
                </a:extLst>
              </a:tr>
              <a:tr h="215595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Universitāte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148015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Liepājas Universitāte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16995"/>
                  </a:ext>
                </a:extLst>
              </a:tr>
              <a:tr h="248694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Rēzeknes Tehnoloģiju akadēmija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670242"/>
                  </a:ext>
                </a:extLst>
              </a:tr>
              <a:tr h="242718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Biznesa, mākslas un tehnoloģiju augstskola "RISEBA"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6440"/>
                  </a:ext>
                </a:extLst>
              </a:tr>
              <a:tr h="209620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Ekonomikas un kultūras augstskola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75235"/>
                  </a:ext>
                </a:extLst>
              </a:tr>
              <a:tr h="355894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Sabiedrība ar ierobežotu atbildību "BALTIJAS STARPTAUTISKĀ AKADĒMIJA"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92504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Rīgas Tehniskā universitāte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20302"/>
                  </a:ext>
                </a:extLst>
              </a:tr>
              <a:tr h="223778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Ventspils Augstskola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31570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Biznesa augstskola Turība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03423"/>
                  </a:ext>
                </a:extLst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Vidzemes Augstskola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29085"/>
                  </a:ext>
                </a:extLst>
              </a:tr>
              <a:tr h="231685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Banku augstskola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714680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Informācijas sistēmu menedžmenta augstskola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17231"/>
                  </a:ext>
                </a:extLst>
              </a:tr>
              <a:tr h="248694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Biozinātņu un tehnoloģiju universitāte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09073"/>
                  </a:ext>
                </a:extLst>
              </a:tr>
              <a:tr h="231685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Rīgas Aeronavigācijas institūts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616496"/>
                  </a:ext>
                </a:extLst>
              </a:tr>
              <a:tr h="242718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Sporta pedagoģijas akadēmija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056586"/>
                  </a:ext>
                </a:extLst>
              </a:tr>
              <a:tr h="275817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Rīgas Stradiņa universitāte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756935"/>
                  </a:ext>
                </a:extLst>
              </a:tr>
              <a:tr h="275816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 un sakaru institūts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76487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Mākslas akadēmija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89080"/>
                  </a:ext>
                </a:extLst>
              </a:tr>
              <a:tr h="354062">
                <a:tc>
                  <a:txBody>
                    <a:bodyPr/>
                    <a:lstStyle/>
                    <a:p>
                      <a:pPr algn="l" fontAlgn="t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Kultūras akadēmija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03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0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A19-611B-091F-564E-530C3F9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69" y="88898"/>
            <a:ext cx="4809462" cy="654051"/>
          </a:xfrm>
        </p:spPr>
        <p:txBody>
          <a:bodyPr>
            <a:normAutofit/>
          </a:bodyPr>
          <a:lstStyle/>
          <a:p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Pēdējā kursā studējošie 589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C965F6-1CCC-3408-FD18-777B7373E3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475" y="742949"/>
          <a:ext cx="11287125" cy="586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459">
                  <a:extLst>
                    <a:ext uri="{9D8B030D-6E8A-4147-A177-3AD203B41FA5}">
                      <a16:colId xmlns:a16="http://schemas.microsoft.com/office/drawing/2014/main" val="4196268944"/>
                    </a:ext>
                  </a:extLst>
                </a:gridCol>
                <a:gridCol w="2158222">
                  <a:extLst>
                    <a:ext uri="{9D8B030D-6E8A-4147-A177-3AD203B41FA5}">
                      <a16:colId xmlns:a16="http://schemas.microsoft.com/office/drawing/2014/main" val="4082052736"/>
                    </a:ext>
                  </a:extLst>
                </a:gridCol>
                <a:gridCol w="2158222">
                  <a:extLst>
                    <a:ext uri="{9D8B030D-6E8A-4147-A177-3AD203B41FA5}">
                      <a16:colId xmlns:a16="http://schemas.microsoft.com/office/drawing/2014/main" val="2848947800"/>
                    </a:ext>
                  </a:extLst>
                </a:gridCol>
                <a:gridCol w="2158222">
                  <a:extLst>
                    <a:ext uri="{9D8B030D-6E8A-4147-A177-3AD203B41FA5}">
                      <a16:colId xmlns:a16="http://schemas.microsoft.com/office/drawing/2014/main" val="1171998888"/>
                    </a:ext>
                  </a:extLst>
                </a:gridCol>
              </a:tblGrid>
              <a:tr h="923805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Izglītības tematiskā grupa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Vēlamais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Faktiskais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63046"/>
                  </a:ext>
                </a:extLst>
              </a:tr>
              <a:tr h="770943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Dabaszinātnes, matemātika un informācijas tehnoloģijas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24718"/>
                  </a:ext>
                </a:extLst>
              </a:tr>
              <a:tr h="511580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Humanitārās zinātnes un māksla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36276"/>
                  </a:ext>
                </a:extLst>
              </a:tr>
              <a:tr h="709390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Inženierzinātnes, ražošana un būvniecība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16848"/>
                  </a:ext>
                </a:extLst>
              </a:tr>
              <a:tr h="357834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49502"/>
                  </a:ext>
                </a:extLst>
              </a:tr>
              <a:tr h="357834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Lauksaimniecība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20901"/>
                  </a:ext>
                </a:extLst>
              </a:tr>
              <a:tr h="357834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Pakalpojumi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4656"/>
                  </a:ext>
                </a:extLst>
              </a:tr>
              <a:tr h="825565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Sociālās zinātnes, komerczinības un tiesības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10645"/>
                  </a:ext>
                </a:extLst>
              </a:tr>
              <a:tr h="709390">
                <a:tc>
                  <a:txBody>
                    <a:bodyPr/>
                    <a:lstStyle/>
                    <a:p>
                      <a:pPr algn="l" fontAlgn="t"/>
                      <a:r>
                        <a:rPr lang="lv-LV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Veselības aprūpe un sociālā labklājība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1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9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A19-611B-091F-564E-530C3F9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459" y="131761"/>
            <a:ext cx="2505076" cy="539752"/>
          </a:xfrm>
        </p:spPr>
        <p:txBody>
          <a:bodyPr>
            <a:no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Augstskolas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C965F6-1CCC-3408-FD18-777B7373E3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577" y="671514"/>
          <a:ext cx="11272839" cy="591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890">
                  <a:extLst>
                    <a:ext uri="{9D8B030D-6E8A-4147-A177-3AD203B41FA5}">
                      <a16:colId xmlns:a16="http://schemas.microsoft.com/office/drawing/2014/main" val="4196268944"/>
                    </a:ext>
                  </a:extLst>
                </a:gridCol>
                <a:gridCol w="2185772">
                  <a:extLst>
                    <a:ext uri="{9D8B030D-6E8A-4147-A177-3AD203B41FA5}">
                      <a16:colId xmlns:a16="http://schemas.microsoft.com/office/drawing/2014/main" val="4082052736"/>
                    </a:ext>
                  </a:extLst>
                </a:gridCol>
                <a:gridCol w="2185772">
                  <a:extLst>
                    <a:ext uri="{9D8B030D-6E8A-4147-A177-3AD203B41FA5}">
                      <a16:colId xmlns:a16="http://schemas.microsoft.com/office/drawing/2014/main" val="2848947800"/>
                    </a:ext>
                  </a:extLst>
                </a:gridCol>
                <a:gridCol w="2027405">
                  <a:extLst>
                    <a:ext uri="{9D8B030D-6E8A-4147-A177-3AD203B41FA5}">
                      <a16:colId xmlns:a16="http://schemas.microsoft.com/office/drawing/2014/main" val="1171998888"/>
                    </a:ext>
                  </a:extLst>
                </a:gridCol>
              </a:tblGrid>
              <a:tr h="363904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Augstskola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Vēlamais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Faktiskais respondentu 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63046"/>
                  </a:ext>
                </a:extLst>
              </a:tr>
              <a:tr h="146996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Banku augstskola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24718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Biznesa augstskola Turība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36276"/>
                  </a:ext>
                </a:extLst>
              </a:tr>
              <a:tr h="21559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Biznesa, mākslas un tehnoloģiju augstskola "RISEBA"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148015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Daugavpils Universitāte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16995"/>
                  </a:ext>
                </a:extLst>
              </a:tr>
              <a:tr h="24869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Ekonomikas un kultūras augstskola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670242"/>
                  </a:ext>
                </a:extLst>
              </a:tr>
              <a:tr h="242718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Informācijas sistēmu menedžmenta augstskola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6440"/>
                  </a:ext>
                </a:extLst>
              </a:tr>
              <a:tr h="20962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Jāzepa Vītola Latvijas Mūzikas akadēmija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75235"/>
                  </a:ext>
                </a:extLst>
              </a:tr>
              <a:tr h="35589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Biozinātņu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tehnoloģiju universitāte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92504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Kultūras akadēmija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20302"/>
                  </a:ext>
                </a:extLst>
              </a:tr>
              <a:tr h="223778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Mākslas akadēmija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31570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Sporta pedagoģijas akadēmija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03423"/>
                  </a:ext>
                </a:extLst>
              </a:tr>
              <a:tr h="237661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Universitāte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29085"/>
                  </a:ext>
                </a:extLst>
              </a:tr>
              <a:tr h="23168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Liepājas Universitāte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714680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Rēzeknes Tehnoloģiju akadēmija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17231"/>
                  </a:ext>
                </a:extLst>
              </a:tr>
              <a:tr h="24869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Rīgas Aeronavigācijas institūts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09073"/>
                  </a:ext>
                </a:extLst>
              </a:tr>
              <a:tr h="23168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Rīgas Stradiņa universitāte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616496"/>
                  </a:ext>
                </a:extLst>
              </a:tr>
              <a:tr h="242718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Rīgas Tehniskā universitāte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56586"/>
                  </a:ext>
                </a:extLst>
              </a:tr>
              <a:tr h="275817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Sabiedrība ar ierobežotu atbildību "BALTIJAS STARPTAUTISKĀ AKADĒMIJA"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756935"/>
                  </a:ext>
                </a:extLst>
              </a:tr>
              <a:tr h="275816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Sabiedrība ar ierobežotu atbildību "Rīgas Juridiskā augstskola"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76487"/>
                  </a:ext>
                </a:extLst>
              </a:tr>
              <a:tr h="181579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 un sakaru institūts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89080"/>
                  </a:ext>
                </a:extLst>
              </a:tr>
              <a:tr h="354062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Ventspils Augstskola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038965"/>
                  </a:ext>
                </a:extLst>
              </a:tr>
              <a:tr h="354062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Vidzemes Augstskola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21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06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253417cb7_6_47"/>
          <p:cNvSpPr txBox="1">
            <a:spLocks noGrp="1"/>
          </p:cNvSpPr>
          <p:nvPr>
            <p:ph type="title"/>
          </p:nvPr>
        </p:nvSpPr>
        <p:spPr>
          <a:xfrm>
            <a:off x="634750" y="92675"/>
            <a:ext cx="86010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28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lv-LV" sz="28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rojektā </a:t>
            </a:r>
            <a:r>
              <a:rPr lang="lv-LV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paveiktais </a:t>
            </a:r>
            <a:r>
              <a:rPr lang="lv-LV" sz="28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dažos foto</a:t>
            </a:r>
            <a:endParaRPr sz="2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25253417cb7_6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750" y="916725"/>
            <a:ext cx="6678024" cy="352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5253417cb7_6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800" y="4427050"/>
            <a:ext cx="2277625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5253417cb7_6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0625" y="4427050"/>
            <a:ext cx="3058440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5253417cb7_6_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4275" y="4427050"/>
            <a:ext cx="2997348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5253417cb7_6_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4925" y="992925"/>
            <a:ext cx="2497876" cy="333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81049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</a:t>
            </a:r>
            <a:b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8"/>
          <p:cNvGraphicFramePr/>
          <p:nvPr/>
        </p:nvGraphicFramePr>
        <p:xfrm>
          <a:off x="838200" y="1109350"/>
          <a:ext cx="10515600" cy="5599908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Kopsavilkumu daļas, Secinājumi/rekomendācijas starpnodevumam; papildinājumi pie digitālās kompetences pamatprasībām dažādo līmeņu studijās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Pilnveidots sistēmdinamiskais modelis? Digitālā kompetence?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Visi, kam bija nodaļas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Izstrādāt rekomendācijas metodoloģijas izmantošanai mūžizglītībā (modulāras studiju programmas, mikro-apliecinājumi).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Sanita Baranova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Nora Jansone –Ratinika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Matīss Sīlis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Izpētīt studējošo caurviju kompetenču attīstības līmeni.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Ģirts Dimdiņš,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Anika Miltuze,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Gatis Lāma,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Anda Āboliņa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253417cb7_6_23"/>
          <p:cNvSpPr txBox="1">
            <a:spLocks noGrp="1"/>
          </p:cNvSpPr>
          <p:nvPr>
            <p:ph type="title"/>
          </p:nvPr>
        </p:nvSpPr>
        <p:spPr>
          <a:xfrm>
            <a:off x="81049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</a:t>
            </a:r>
            <a:b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g25253417cb7_6_23"/>
          <p:cNvGraphicFramePr/>
          <p:nvPr/>
        </p:nvGraphicFramePr>
        <p:xfrm>
          <a:off x="810500" y="1382725"/>
          <a:ext cx="9982200" cy="4602801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Izpētīt topošo skolotāju profesionālo kompetenču attīstības līmeni.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Gatis Lāma, Anda Abuže, Ģirts Dimdiņš,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Anika Miltuze,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Priekšlikumi profesijas standarta “Skolotājs” aktualizācijai.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Līga Āboltiņa, Baiba Kaļķe, Edīte Sarva, Linda Daniela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Izstrādāt rekomendācijas par ārvalstu resursiem caurviju kompetencēm augstākajā izglītībā, kompetenču novērtēšanu,  studiju programmu dizainu un citām saistītām tēmām.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Edīte Sarva,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Alise Oļesika,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Agnese Lastovska,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Anda Abuže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Zinta Zālīte – Supe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lv-LV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lv-LV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  </a:t>
            </a:r>
            <a:r>
              <a:rPr lang="lv-LV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lv-LV"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chemeClr val="accent1"/>
              </a:solidFill>
            </a:endParaRPr>
          </a:p>
        </p:txBody>
      </p:sp>
      <p:graphicFrame>
        <p:nvGraphicFramePr>
          <p:cNvPr id="245" name="Google Shape;245;p7"/>
          <p:cNvGraphicFramePr/>
          <p:nvPr>
            <p:extLst>
              <p:ext uri="{D42A27DB-BD31-4B8C-83A1-F6EECF244321}">
                <p14:modId xmlns:p14="http://schemas.microsoft.com/office/powerpoint/2010/main" val="3983662030"/>
              </p:ext>
            </p:extLst>
          </p:nvPr>
        </p:nvGraphicFramePr>
        <p:xfrm>
          <a:off x="838200" y="1489575"/>
          <a:ext cx="9982200" cy="4684365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Izveidotas vadlīnijas augstākās izglītības iestādēm pētījuma rezultātu izmantošanai studiju programmās sasniedzamo rezultātu pilnveidei, rekomendācijas resursiem un kompetenču novērtēšanas rīkiem.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dk1"/>
                          </a:solidFill>
                        </a:rPr>
                        <a:t>Visi, Zanda Rubene</a:t>
                      </a:r>
                      <a:r>
                        <a:rPr lang="lv-LV" sz="1800" b="1" dirty="0" smtClean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lv-LV" sz="1800" dirty="0" smtClean="0">
                          <a:solidFill>
                            <a:schemeClr val="dk1"/>
                          </a:solidFill>
                        </a:rPr>
                        <a:t>Zinta Zālīte – </a:t>
                      </a:r>
                      <a:r>
                        <a:rPr lang="lv-LV" sz="1800" dirty="0" err="1" smtClean="0">
                          <a:solidFill>
                            <a:schemeClr val="dk1"/>
                          </a:solidFill>
                        </a:rPr>
                        <a:t>Supe</a:t>
                      </a:r>
                      <a:endParaRPr lang="lv-LV" sz="1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Ziņojuma izstrāde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>
                          <a:solidFill>
                            <a:schemeClr val="dk1"/>
                          </a:solidFill>
                        </a:rPr>
                        <a:t>Visi, Zanda Rubene</a:t>
                      </a:r>
                      <a:r>
                        <a:rPr lang="lv-LV" sz="1800" b="1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lv-LV" sz="1800" dirty="0">
                          <a:solidFill>
                            <a:schemeClr val="dk1"/>
                          </a:solidFill>
                        </a:rPr>
                        <a:t>Zinta Zālīte – </a:t>
                      </a:r>
                      <a:r>
                        <a:rPr lang="lv-LV" sz="1800" dirty="0" err="1">
                          <a:solidFill>
                            <a:schemeClr val="dk1"/>
                          </a:solidFill>
                        </a:rPr>
                        <a:t>Supe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>
                          <a:solidFill>
                            <a:srgbClr val="FF0000"/>
                          </a:solidFill>
                        </a:rPr>
                        <a:t>Organizēt noslēguma konferenci </a:t>
                      </a:r>
                      <a:r>
                        <a:rPr lang="lv-LV" sz="1800" dirty="0" smtClean="0">
                          <a:solidFill>
                            <a:srgbClr val="FF0000"/>
                          </a:solidFill>
                        </a:rPr>
                        <a:t>27.10.2023.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>
                          <a:solidFill>
                            <a:schemeClr val="dk1"/>
                          </a:solidFill>
                        </a:rPr>
                        <a:t>Zanda Rubene, Māra </a:t>
                      </a:r>
                      <a:r>
                        <a:rPr lang="lv-LV" sz="1800" dirty="0" err="1">
                          <a:solidFill>
                            <a:schemeClr val="dk1"/>
                          </a:solidFill>
                        </a:rPr>
                        <a:t>Bernande</a:t>
                      </a:r>
                      <a:r>
                        <a:rPr lang="lv-LV" sz="1800" dirty="0">
                          <a:solidFill>
                            <a:schemeClr val="dk1"/>
                          </a:solidFill>
                        </a:rPr>
                        <a:t>, Zinta Zālīte – </a:t>
                      </a:r>
                      <a:r>
                        <a:rPr lang="lv-LV" sz="1800" dirty="0" err="1">
                          <a:solidFill>
                            <a:schemeClr val="dk1"/>
                          </a:solidFill>
                        </a:rPr>
                        <a:t>Supe</a:t>
                      </a:r>
                      <a:r>
                        <a:rPr lang="lv-LV" sz="1800" dirty="0">
                          <a:solidFill>
                            <a:schemeClr val="dk1"/>
                          </a:solidFill>
                        </a:rPr>
                        <a:t>, visi.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1790c3a0c_0_265"/>
          <p:cNvSpPr/>
          <p:nvPr/>
        </p:nvSpPr>
        <p:spPr>
          <a:xfrm>
            <a:off x="2236081" y="5431325"/>
            <a:ext cx="82908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500">
                <a:solidFill>
                  <a:srgbClr val="002060"/>
                </a:solidFill>
              </a:rPr>
              <a:t>Pētījuma „Augstākajā izglītībā studējošo kompetenču novērtējums un to attīstības dinamika studiju periodā” 2. kārta īstenota ar Eiropas Sociālā fonda atbalstu projektā Nr. 8.3.6.2/17/I/001 „Izglītības kvalitātes monitoringa sistēmas izveide un īstenošana”.</a:t>
            </a:r>
            <a:endParaRPr sz="15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251790c3a0c_0_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8965" y="382988"/>
            <a:ext cx="2218879" cy="71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51790c3a0c_0_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728" y="246363"/>
            <a:ext cx="2873056" cy="10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51790c3a0c_0_2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0663" y="244138"/>
            <a:ext cx="1015068" cy="10150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51790c3a0c_0_265"/>
          <p:cNvSpPr txBox="1"/>
          <p:nvPr/>
        </p:nvSpPr>
        <p:spPr>
          <a:xfrm>
            <a:off x="2122846" y="3113169"/>
            <a:ext cx="8219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43775" rIns="43775" bIns="43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900">
                <a:solidFill>
                  <a:srgbClr val="002060"/>
                </a:solidFill>
              </a:rPr>
              <a:t>Paldies par uzmanību!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1"/>
                </a:solidFill>
              </a:rPr>
              <a:t>Pētījuma mērķis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727"/>
            <a:ext cx="10515600" cy="5467928"/>
          </a:xfrm>
        </p:spPr>
        <p:txBody>
          <a:bodyPr>
            <a:normAutofit lnSpcReduction="10000"/>
          </a:bodyPr>
          <a:lstStyle/>
          <a:p>
            <a:pPr algn="just"/>
            <a:r>
              <a:rPr lang="lv-LV" dirty="0">
                <a:latin typeface="+mn-lt"/>
              </a:rPr>
              <a:t>Veicot padziļinātu </a:t>
            </a:r>
            <a:r>
              <a:rPr lang="lv-LV" b="1" dirty="0" err="1">
                <a:latin typeface="+mn-lt"/>
              </a:rPr>
              <a:t>uzņēmējspējas</a:t>
            </a:r>
            <a:r>
              <a:rPr lang="lv-LV" b="1" dirty="0">
                <a:latin typeface="+mn-lt"/>
              </a:rPr>
              <a:t>, digitālās, globālās, kā arī pilsoniskās</a:t>
            </a:r>
            <a:r>
              <a:rPr lang="lv-LV" dirty="0">
                <a:latin typeface="+mn-lt"/>
              </a:rPr>
              <a:t> caurviju kompetences teorētisko analīzi un </a:t>
            </a:r>
            <a:r>
              <a:rPr lang="lv-LV" b="1" dirty="0">
                <a:latin typeface="+mn-lt"/>
              </a:rPr>
              <a:t>studējošo  caurviju kompetenču </a:t>
            </a:r>
            <a:r>
              <a:rPr lang="lv-LV" dirty="0">
                <a:latin typeface="+mn-lt"/>
              </a:rPr>
              <a:t>novērtējumu,  </a:t>
            </a:r>
            <a:r>
              <a:rPr lang="lv-LV" b="1" dirty="0">
                <a:latin typeface="+mn-lt"/>
              </a:rPr>
              <a:t>noskaidrot studējošo kompetenču attīstības līmeni augstākās izglītības iestādēs</a:t>
            </a:r>
            <a:r>
              <a:rPr lang="lv-LV" dirty="0">
                <a:latin typeface="+mn-lt"/>
              </a:rPr>
              <a:t>  studijas uzsākot un pirms izglītības iestādes </a:t>
            </a:r>
            <a:r>
              <a:rPr lang="lv-LV" dirty="0" smtClean="0">
                <a:latin typeface="+mn-lt"/>
              </a:rPr>
              <a:t>absolvēšanas</a:t>
            </a:r>
            <a:r>
              <a:rPr lang="lv-LV" dirty="0">
                <a:latin typeface="+mn-lt"/>
              </a:rPr>
              <a:t>;</a:t>
            </a:r>
            <a:endParaRPr lang="lv-LV" dirty="0" smtClean="0">
              <a:latin typeface="+mn-lt"/>
            </a:endParaRPr>
          </a:p>
          <a:p>
            <a:pPr algn="just"/>
            <a:r>
              <a:rPr lang="lv-LV" b="1" dirty="0">
                <a:latin typeface="+mn-lt"/>
              </a:rPr>
              <a:t>I</a:t>
            </a:r>
            <a:r>
              <a:rPr lang="lv-LV" b="1" dirty="0" smtClean="0">
                <a:latin typeface="+mn-lt"/>
              </a:rPr>
              <a:t>zstrādāt </a:t>
            </a:r>
            <a:r>
              <a:rPr lang="lv-LV" b="1" dirty="0">
                <a:latin typeface="+mn-lt"/>
              </a:rPr>
              <a:t>priekšlikumus digitālo pamata prasmju novērtēšanai</a:t>
            </a:r>
            <a:r>
              <a:rPr lang="lv-LV" dirty="0">
                <a:latin typeface="+mn-lt"/>
              </a:rPr>
              <a:t>, mācību vajadzību identificēšanai un plānošanai, kā arī </a:t>
            </a:r>
            <a:r>
              <a:rPr lang="lv-LV" b="1" dirty="0">
                <a:latin typeface="+mn-lt"/>
              </a:rPr>
              <a:t>izstrādāt atbalsta instrumentus augstākās izglītības iestāžu personāla kompetenču pilnveidei par caurviju kompetencēm</a:t>
            </a:r>
            <a:r>
              <a:rPr lang="lv-LV" dirty="0">
                <a:latin typeface="+mn-lt"/>
              </a:rPr>
              <a:t>, to novērtēšanu un iekļaušanu studiju rezultātos un </a:t>
            </a:r>
            <a:r>
              <a:rPr lang="lv-LV" dirty="0" smtClean="0">
                <a:latin typeface="+mn-lt"/>
              </a:rPr>
              <a:t>caurviju </a:t>
            </a:r>
            <a:r>
              <a:rPr lang="lv-LV" dirty="0">
                <a:latin typeface="+mn-lt"/>
              </a:rPr>
              <a:t>kompetenču novērtēšanas instrumenta izmantošanu studiju rezultātu formulēšanā un novērtēšanā. </a:t>
            </a:r>
            <a:endParaRPr lang="lv-LV" dirty="0" smtClean="0">
              <a:latin typeface="+mn-lt"/>
            </a:endParaRPr>
          </a:p>
          <a:p>
            <a:pPr algn="just"/>
            <a:r>
              <a:rPr lang="lv-LV" dirty="0" smtClean="0">
                <a:latin typeface="+mn-lt"/>
              </a:rPr>
              <a:t>Pētījuma īstenošana: 2</a:t>
            </a:r>
            <a:r>
              <a:rPr lang="en-US" dirty="0" smtClean="0">
                <a:latin typeface="+mn-lt"/>
              </a:rPr>
              <a:t>022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gada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maij</a:t>
            </a:r>
            <a:r>
              <a:rPr lang="lv-LV" dirty="0" smtClean="0">
                <a:latin typeface="+mn-lt"/>
              </a:rPr>
              <a:t>s - 2023. gada </a:t>
            </a:r>
            <a:r>
              <a:rPr lang="en-US" dirty="0" err="1" smtClean="0">
                <a:latin typeface="+mn-lt"/>
              </a:rPr>
              <a:t>oktobris</a:t>
            </a:r>
            <a:r>
              <a:rPr lang="lv-LV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1"/>
                </a:solidFill>
              </a:rPr>
              <a:t>Mūsu komanda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>
                <a:latin typeface="+mn-lt"/>
              </a:rPr>
              <a:t>Zanda Rubene – projekta vadītāja/vadošā pētniece</a:t>
            </a:r>
          </a:p>
          <a:p>
            <a:r>
              <a:rPr lang="lv-LV" dirty="0">
                <a:latin typeface="+mn-lt"/>
              </a:rPr>
              <a:t>Māra </a:t>
            </a:r>
            <a:r>
              <a:rPr lang="lv-LV" dirty="0" err="1" smtClean="0">
                <a:latin typeface="+mn-lt"/>
              </a:rPr>
              <a:t>Bernande</a:t>
            </a:r>
            <a:r>
              <a:rPr lang="lv-LV" dirty="0" smtClean="0">
                <a:latin typeface="+mn-lt"/>
              </a:rPr>
              <a:t> – administratore/pētniece</a:t>
            </a:r>
          </a:p>
          <a:p>
            <a:r>
              <a:rPr lang="lv-LV" dirty="0" smtClean="0">
                <a:latin typeface="+mn-lt"/>
              </a:rPr>
              <a:t>Agrita </a:t>
            </a:r>
            <a:r>
              <a:rPr lang="lv-LV" dirty="0" err="1" smtClean="0">
                <a:latin typeface="+mn-lt"/>
              </a:rPr>
              <a:t>Stepsone</a:t>
            </a:r>
            <a:r>
              <a:rPr lang="lv-LV" dirty="0" smtClean="0">
                <a:latin typeface="+mn-lt"/>
              </a:rPr>
              <a:t> – </a:t>
            </a:r>
            <a:r>
              <a:rPr lang="lv-LV" dirty="0" err="1" smtClean="0">
                <a:latin typeface="+mn-lt"/>
              </a:rPr>
              <a:t>adminstratores</a:t>
            </a:r>
            <a:r>
              <a:rPr lang="lv-LV" dirty="0" smtClean="0">
                <a:latin typeface="+mn-lt"/>
              </a:rPr>
              <a:t> asistente</a:t>
            </a:r>
          </a:p>
          <a:p>
            <a:r>
              <a:rPr lang="lv-LV" dirty="0" err="1" smtClean="0">
                <a:latin typeface="+mn-lt"/>
              </a:rPr>
              <a:t>Anika</a:t>
            </a:r>
            <a:r>
              <a:rPr lang="lv-LV" dirty="0" smtClean="0">
                <a:latin typeface="+mn-lt"/>
              </a:rPr>
              <a:t> </a:t>
            </a:r>
            <a:r>
              <a:rPr lang="lv-LV" dirty="0" err="1" smtClean="0">
                <a:latin typeface="+mn-lt"/>
              </a:rPr>
              <a:t>Miltuze</a:t>
            </a:r>
            <a:r>
              <a:rPr lang="lv-LV" dirty="0" smtClean="0">
                <a:latin typeface="+mn-lt"/>
              </a:rPr>
              <a:t> </a:t>
            </a:r>
            <a:r>
              <a:rPr lang="lv-LV" dirty="0">
                <a:latin typeface="+mn-lt"/>
              </a:rPr>
              <a:t>–</a:t>
            </a:r>
            <a:r>
              <a:rPr lang="lv-LV" dirty="0" smtClean="0">
                <a:latin typeface="+mn-lt"/>
              </a:rPr>
              <a:t> vadošā </a:t>
            </a:r>
            <a:r>
              <a:rPr lang="lv-LV" dirty="0">
                <a:latin typeface="+mn-lt"/>
              </a:rPr>
              <a:t>pētniece</a:t>
            </a:r>
            <a:endParaRPr lang="lv-LV" dirty="0" smtClean="0">
              <a:latin typeface="+mn-lt"/>
            </a:endParaRPr>
          </a:p>
          <a:p>
            <a:r>
              <a:rPr lang="lv-LV" dirty="0" smtClean="0">
                <a:latin typeface="+mn-lt"/>
              </a:rPr>
              <a:t>Ģirts </a:t>
            </a:r>
            <a:r>
              <a:rPr lang="lv-LV" dirty="0" err="1" smtClean="0">
                <a:latin typeface="+mn-lt"/>
              </a:rPr>
              <a:t>Dimdiņš</a:t>
            </a:r>
            <a:r>
              <a:rPr lang="lv-LV" dirty="0" smtClean="0">
                <a:latin typeface="+mn-lt"/>
              </a:rPr>
              <a:t> – vadošais pētnieks</a:t>
            </a:r>
          </a:p>
          <a:p>
            <a:r>
              <a:rPr lang="lv-LV" dirty="0" smtClean="0">
                <a:latin typeface="+mn-lt"/>
              </a:rPr>
              <a:t>Sanita Baranova - vadošā pētniece</a:t>
            </a:r>
          </a:p>
          <a:p>
            <a:r>
              <a:rPr lang="lv-LV" dirty="0" smtClean="0">
                <a:latin typeface="+mn-lt"/>
              </a:rPr>
              <a:t>Dace Medne - </a:t>
            </a:r>
            <a:r>
              <a:rPr lang="lv-LV" dirty="0" err="1" smtClean="0">
                <a:latin typeface="+mn-lt"/>
              </a:rPr>
              <a:t>viespētniece</a:t>
            </a:r>
            <a:endParaRPr lang="lv-LV" dirty="0" smtClean="0">
              <a:latin typeface="+mn-lt"/>
            </a:endParaRPr>
          </a:p>
          <a:p>
            <a:r>
              <a:rPr lang="lv-LV" dirty="0" smtClean="0">
                <a:latin typeface="+mn-lt"/>
              </a:rPr>
              <a:t>Baiba </a:t>
            </a:r>
            <a:r>
              <a:rPr lang="lv-LV" dirty="0" err="1" smtClean="0">
                <a:latin typeface="+mn-lt"/>
              </a:rPr>
              <a:t>Ķaļķe</a:t>
            </a:r>
            <a:r>
              <a:rPr lang="lv-LV" dirty="0" smtClean="0">
                <a:latin typeface="+mn-lt"/>
              </a:rPr>
              <a:t> - </a:t>
            </a:r>
            <a:r>
              <a:rPr lang="lv-LV" dirty="0">
                <a:latin typeface="+mn-lt"/>
              </a:rPr>
              <a:t>pētniece</a:t>
            </a:r>
          </a:p>
          <a:p>
            <a:r>
              <a:rPr lang="lv-LV" dirty="0" smtClean="0">
                <a:latin typeface="+mn-lt"/>
              </a:rPr>
              <a:t>Līga Āboltiņa - </a:t>
            </a:r>
            <a:r>
              <a:rPr lang="lv-LV" dirty="0">
                <a:latin typeface="+mn-lt"/>
              </a:rPr>
              <a:t>pētniece</a:t>
            </a:r>
          </a:p>
          <a:p>
            <a:endParaRPr lang="lv-LV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1"/>
                </a:solidFill>
              </a:rPr>
              <a:t>Mūsu komanda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lnSpcReduction="10000"/>
          </a:bodyPr>
          <a:lstStyle/>
          <a:p>
            <a:r>
              <a:rPr lang="lv-LV" dirty="0">
                <a:latin typeface="+mn-lt"/>
              </a:rPr>
              <a:t>Linda </a:t>
            </a:r>
            <a:r>
              <a:rPr lang="lv-LV" dirty="0" smtClean="0">
                <a:latin typeface="+mn-lt"/>
              </a:rPr>
              <a:t>Daniela – (LU) eksperte</a:t>
            </a:r>
          </a:p>
          <a:p>
            <a:r>
              <a:rPr lang="lv-LV" dirty="0" smtClean="0">
                <a:latin typeface="+mn-lt"/>
              </a:rPr>
              <a:t>Alla </a:t>
            </a:r>
            <a:r>
              <a:rPr lang="lv-LV" dirty="0" err="1">
                <a:latin typeface="+mn-lt"/>
              </a:rPr>
              <a:t>Anohina</a:t>
            </a:r>
            <a:r>
              <a:rPr lang="lv-LV" dirty="0">
                <a:latin typeface="+mn-lt"/>
              </a:rPr>
              <a:t> </a:t>
            </a:r>
            <a:r>
              <a:rPr lang="lv-LV" dirty="0" smtClean="0">
                <a:latin typeface="+mn-lt"/>
              </a:rPr>
              <a:t>– </a:t>
            </a:r>
            <a:r>
              <a:rPr lang="lv-LV" dirty="0" err="1" smtClean="0">
                <a:latin typeface="+mn-lt"/>
              </a:rPr>
              <a:t>Naumeca</a:t>
            </a:r>
            <a:r>
              <a:rPr lang="lv-LV" dirty="0" smtClean="0">
                <a:latin typeface="+mn-lt"/>
              </a:rPr>
              <a:t> (RTU) – eksperte</a:t>
            </a:r>
          </a:p>
          <a:p>
            <a:r>
              <a:rPr lang="lv-LV" dirty="0">
                <a:latin typeface="+mn-lt"/>
              </a:rPr>
              <a:t>Andra </a:t>
            </a:r>
            <a:r>
              <a:rPr lang="lv-LV" dirty="0" smtClean="0">
                <a:latin typeface="+mn-lt"/>
              </a:rPr>
              <a:t>Blumberga </a:t>
            </a:r>
            <a:r>
              <a:rPr lang="lv-LV" dirty="0">
                <a:latin typeface="+mn-lt"/>
              </a:rPr>
              <a:t>(RTU) – </a:t>
            </a:r>
            <a:r>
              <a:rPr lang="lv-LV" dirty="0" smtClean="0">
                <a:latin typeface="+mn-lt"/>
              </a:rPr>
              <a:t>eksperte</a:t>
            </a:r>
          </a:p>
          <a:p>
            <a:r>
              <a:rPr lang="lv-LV" dirty="0">
                <a:latin typeface="+mn-lt"/>
              </a:rPr>
              <a:t>Nora Jansone –</a:t>
            </a:r>
            <a:r>
              <a:rPr lang="lv-LV" dirty="0" err="1" smtClean="0">
                <a:latin typeface="+mn-lt"/>
              </a:rPr>
              <a:t>Ratinika</a:t>
            </a:r>
            <a:r>
              <a:rPr lang="lv-LV" dirty="0" smtClean="0">
                <a:latin typeface="+mn-lt"/>
              </a:rPr>
              <a:t> </a:t>
            </a:r>
            <a:r>
              <a:rPr lang="lv-LV" dirty="0">
                <a:latin typeface="+mn-lt"/>
              </a:rPr>
              <a:t>(</a:t>
            </a:r>
            <a:r>
              <a:rPr lang="lv-LV" dirty="0" smtClean="0">
                <a:latin typeface="+mn-lt"/>
              </a:rPr>
              <a:t>RSU</a:t>
            </a:r>
            <a:r>
              <a:rPr lang="lv-LV" dirty="0">
                <a:latin typeface="+mn-lt"/>
              </a:rPr>
              <a:t>) – </a:t>
            </a:r>
            <a:r>
              <a:rPr lang="lv-LV" dirty="0" smtClean="0">
                <a:latin typeface="+mn-lt"/>
              </a:rPr>
              <a:t>eksperte</a:t>
            </a:r>
          </a:p>
          <a:p>
            <a:r>
              <a:rPr lang="lv-LV" dirty="0">
                <a:latin typeface="+mn-lt"/>
              </a:rPr>
              <a:t>Alise </a:t>
            </a:r>
            <a:r>
              <a:rPr lang="lv-LV" dirty="0" err="1">
                <a:latin typeface="+mn-lt"/>
              </a:rPr>
              <a:t>Oļesika</a:t>
            </a:r>
            <a:r>
              <a:rPr lang="lv-LV" dirty="0">
                <a:latin typeface="+mn-lt"/>
              </a:rPr>
              <a:t> </a:t>
            </a:r>
            <a:r>
              <a:rPr lang="lv-LV" dirty="0" smtClean="0">
                <a:latin typeface="+mn-lt"/>
              </a:rPr>
              <a:t>– zinātniskā asistente</a:t>
            </a:r>
          </a:p>
          <a:p>
            <a:r>
              <a:rPr lang="lv-LV" dirty="0">
                <a:latin typeface="+mn-lt"/>
              </a:rPr>
              <a:t>Zinta Zālīte </a:t>
            </a:r>
            <a:r>
              <a:rPr lang="lv-LV" dirty="0" err="1">
                <a:latin typeface="+mn-lt"/>
              </a:rPr>
              <a:t>Supe</a:t>
            </a:r>
            <a:r>
              <a:rPr lang="lv-LV" dirty="0">
                <a:latin typeface="+mn-lt"/>
              </a:rPr>
              <a:t> – zinātniskā asistente</a:t>
            </a:r>
            <a:endParaRPr lang="lv-LV" dirty="0" smtClean="0">
              <a:latin typeface="+mn-lt"/>
            </a:endParaRPr>
          </a:p>
          <a:p>
            <a:r>
              <a:rPr lang="lv-LV" dirty="0" smtClean="0">
                <a:latin typeface="+mn-lt"/>
              </a:rPr>
              <a:t>Agnese </a:t>
            </a:r>
            <a:r>
              <a:rPr lang="lv-LV" dirty="0" err="1" smtClean="0">
                <a:latin typeface="+mn-lt"/>
              </a:rPr>
              <a:t>Slišāne</a:t>
            </a:r>
            <a:r>
              <a:rPr lang="lv-LV" dirty="0" smtClean="0">
                <a:latin typeface="+mn-lt"/>
              </a:rPr>
              <a:t> (</a:t>
            </a:r>
            <a:r>
              <a:rPr lang="lv-LV" dirty="0" err="1" smtClean="0">
                <a:latin typeface="+mn-lt"/>
              </a:rPr>
              <a:t>Lastovska</a:t>
            </a:r>
            <a:r>
              <a:rPr lang="lv-LV" dirty="0" smtClean="0">
                <a:latin typeface="+mn-lt"/>
              </a:rPr>
              <a:t>) </a:t>
            </a:r>
            <a:r>
              <a:rPr lang="lv-LV" dirty="0">
                <a:latin typeface="+mn-lt"/>
              </a:rPr>
              <a:t>– zinātniskā asistente</a:t>
            </a:r>
            <a:endParaRPr lang="en-US" dirty="0">
              <a:latin typeface="+mn-lt"/>
            </a:endParaRPr>
          </a:p>
          <a:p>
            <a:r>
              <a:rPr lang="lv-LV" dirty="0">
                <a:latin typeface="+mn-lt"/>
              </a:rPr>
              <a:t>Gatis </a:t>
            </a:r>
            <a:r>
              <a:rPr lang="lv-LV" dirty="0" smtClean="0">
                <a:latin typeface="+mn-lt"/>
              </a:rPr>
              <a:t>Lāma</a:t>
            </a:r>
            <a:r>
              <a:rPr lang="lv-LV" dirty="0">
                <a:latin typeface="+mn-lt"/>
              </a:rPr>
              <a:t> – </a:t>
            </a:r>
            <a:r>
              <a:rPr lang="lv-LV" dirty="0" smtClean="0">
                <a:latin typeface="+mn-lt"/>
              </a:rPr>
              <a:t>zinātniskais asistents</a:t>
            </a:r>
            <a:endParaRPr lang="en-US" dirty="0">
              <a:latin typeface="+mn-lt"/>
            </a:endParaRPr>
          </a:p>
          <a:p>
            <a:r>
              <a:rPr lang="lv-LV" dirty="0" smtClean="0">
                <a:latin typeface="+mn-lt"/>
              </a:rPr>
              <a:t>Edīte </a:t>
            </a:r>
            <a:r>
              <a:rPr lang="lv-LV" dirty="0" err="1" smtClean="0">
                <a:latin typeface="+mn-lt"/>
              </a:rPr>
              <a:t>Sarva</a:t>
            </a:r>
            <a:r>
              <a:rPr lang="lv-LV" dirty="0">
                <a:latin typeface="+mn-lt"/>
              </a:rPr>
              <a:t> – zinātniskā asistente</a:t>
            </a:r>
            <a:endParaRPr lang="en-US" dirty="0">
              <a:latin typeface="+mn-lt"/>
            </a:endParaRPr>
          </a:p>
          <a:p>
            <a:r>
              <a:rPr lang="lv-LV" dirty="0">
                <a:latin typeface="+mn-lt"/>
              </a:rPr>
              <a:t>Anda </a:t>
            </a:r>
            <a:r>
              <a:rPr lang="lv-LV" dirty="0" smtClean="0">
                <a:latin typeface="+mn-lt"/>
              </a:rPr>
              <a:t>Āboliņa</a:t>
            </a:r>
            <a:r>
              <a:rPr lang="lv-LV" dirty="0">
                <a:latin typeface="+mn-lt"/>
              </a:rPr>
              <a:t> – </a:t>
            </a:r>
            <a:r>
              <a:rPr lang="lv-LV" dirty="0">
                <a:latin typeface="+mn-lt"/>
              </a:rPr>
              <a:t>(</a:t>
            </a:r>
            <a:r>
              <a:rPr lang="lv-LV" dirty="0" smtClean="0">
                <a:latin typeface="+mn-lt"/>
              </a:rPr>
              <a:t>RTA) </a:t>
            </a:r>
            <a:r>
              <a:rPr lang="lv-LV" dirty="0" smtClean="0">
                <a:latin typeface="+mn-lt"/>
              </a:rPr>
              <a:t>zinātniskā asistente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b="1" dirty="0">
                <a:solidFill>
                  <a:schemeClr val="accent1"/>
                </a:solidFill>
              </a:rPr>
              <a:t>P</a:t>
            </a:r>
            <a:r>
              <a:rPr lang="lv-LV" b="1" dirty="0" smtClean="0">
                <a:solidFill>
                  <a:schemeClr val="accent1"/>
                </a:solidFill>
              </a:rPr>
              <a:t>rojektā paveiktais: studējošo iesaiste 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691725" y="1459350"/>
            <a:ext cx="106620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81317" algn="just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lv-LV" sz="2600">
                <a:latin typeface="Arial"/>
                <a:ea typeface="Arial"/>
                <a:cs typeface="Arial"/>
                <a:sym typeface="Arial"/>
              </a:rPr>
              <a:t>2023. gada 6. aprīlī plkst. 15.00 Latvijas Universitātes (LU) Promocijas padomes izglītības zinātnēs atklātā sēdē Rīgā, Imantas 7. līnijā 1, 100. auditorijā </a:t>
            </a: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Agnese Lastovska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aizstāvēja promocijas darbu par tēmu “</a:t>
            </a:r>
            <a:r>
              <a:rPr lang="lv-LV" sz="2600" i="1">
                <a:latin typeface="Arial"/>
                <a:ea typeface="Arial"/>
                <a:cs typeface="Arial"/>
                <a:sym typeface="Arial"/>
              </a:rPr>
              <a:t>Pedagoģiskās uzņēmējspējas konceptualizācija skolotāju izglītības pilnveidei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” zinātniskā doktora grāda (Ph. D.) iegūšanai.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81317" algn="just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lv-LV" sz="2600">
                <a:latin typeface="Arial"/>
                <a:ea typeface="Arial"/>
                <a:cs typeface="Arial"/>
                <a:sym typeface="Arial"/>
              </a:rPr>
              <a:t>2023. gada 22. jūnijā </a:t>
            </a: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Alises Oļesikas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promocijas darba par tēmu “</a:t>
            </a:r>
            <a:r>
              <a:rPr lang="lv-LV" sz="2600" i="1">
                <a:latin typeface="Arial"/>
                <a:ea typeface="Arial"/>
                <a:cs typeface="Arial"/>
                <a:sym typeface="Arial"/>
              </a:rPr>
              <a:t>Sociālās inovācijas izglītības zinātnēs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” apspriešana (priekšaizstāvēšana).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81317" algn="just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lv-LV" sz="2600">
                <a:latin typeface="Arial"/>
                <a:ea typeface="Arial"/>
                <a:cs typeface="Arial"/>
                <a:sym typeface="Arial"/>
              </a:rPr>
              <a:t>2023. gada 22. jūnijā </a:t>
            </a: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Edītes Sarvas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promocijas darba par tēmu “</a:t>
            </a:r>
            <a:r>
              <a:rPr lang="lv-LV" sz="2600" i="1">
                <a:latin typeface="Arial"/>
                <a:ea typeface="Arial"/>
                <a:cs typeface="Arial"/>
                <a:sym typeface="Arial"/>
              </a:rPr>
              <a:t>Developing Educators’ Pedagogical Digital Competence for Teaching Online (PDO) through Learning Online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” apspriešana (priekšaizstāvēšana).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81317" algn="just" rtl="0">
              <a:spcBef>
                <a:spcPts val="1000"/>
              </a:spcBef>
              <a:spcAft>
                <a:spcPts val="1000"/>
              </a:spcAft>
              <a:buSzPct val="100000"/>
              <a:buFont typeface="Arial"/>
              <a:buChar char="•"/>
            </a:pP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Gatis Lāma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sola iesniegt LU Akadēmiskajā departmentā promocijas darbu aizstāvēšanai augusta beigās.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1790c3a0c_0_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b="1" dirty="0">
                <a:solidFill>
                  <a:schemeClr val="accent1"/>
                </a:solidFill>
              </a:rPr>
              <a:t>P</a:t>
            </a:r>
            <a:r>
              <a:rPr lang="lv-LV" b="1" dirty="0" smtClean="0">
                <a:solidFill>
                  <a:schemeClr val="accent1"/>
                </a:solidFill>
              </a:rPr>
              <a:t>rojektā paveiktais: publikācijas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93" name="Google Shape;193;g251790c3a0c_0_176"/>
          <p:cNvSpPr txBox="1">
            <a:spLocks noGrp="1"/>
          </p:cNvSpPr>
          <p:nvPr>
            <p:ph type="body" idx="1"/>
          </p:nvPr>
        </p:nvSpPr>
        <p:spPr>
          <a:xfrm>
            <a:off x="838200" y="1459345"/>
            <a:ext cx="10515600" cy="5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381000" algn="just">
              <a:lnSpc>
                <a:spcPct val="100000"/>
              </a:lnSpc>
              <a:buSzPts val="2400"/>
            </a:pPr>
            <a:r>
              <a:rPr lang="en-US" sz="2400" dirty="0" err="1">
                <a:latin typeface="+mn-lt"/>
              </a:rPr>
              <a:t>Slišāne</a:t>
            </a:r>
            <a:r>
              <a:rPr lang="en-US" sz="2400" dirty="0">
                <a:latin typeface="+mn-lt"/>
              </a:rPr>
              <a:t>, </a:t>
            </a:r>
            <a:r>
              <a:rPr lang="lv-LV" sz="2400" dirty="0">
                <a:latin typeface="+mn-lt"/>
              </a:rPr>
              <a:t>A., </a:t>
            </a:r>
            <a:r>
              <a:rPr lang="en-US" sz="2400" dirty="0" err="1">
                <a:latin typeface="+mn-lt"/>
              </a:rPr>
              <a:t>Lāma</a:t>
            </a:r>
            <a:r>
              <a:rPr lang="en-US" sz="2400" dirty="0">
                <a:latin typeface="+mn-lt"/>
              </a:rPr>
              <a:t>, </a:t>
            </a:r>
            <a:r>
              <a:rPr lang="lv-LV" sz="2400" dirty="0">
                <a:latin typeface="+mn-lt"/>
              </a:rPr>
              <a:t>G.,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Rubene</a:t>
            </a:r>
            <a:r>
              <a:rPr lang="lv-LV" sz="2400" dirty="0">
                <a:latin typeface="+mn-lt"/>
              </a:rPr>
              <a:t>, Z</a:t>
            </a:r>
            <a:r>
              <a:rPr lang="en-US" sz="2400" dirty="0">
                <a:latin typeface="+mn-lt"/>
              </a:rPr>
              <a:t>. </a:t>
            </a:r>
            <a:r>
              <a:rPr lang="en-US" sz="2400" i="1" dirty="0">
                <a:latin typeface="+mn-lt"/>
              </a:rPr>
              <a:t>How is entrepreneurship as generic and professional competences diverse? Some reflections on the evaluations of university students' generic competences (students of education and </a:t>
            </a:r>
            <a:r>
              <a:rPr lang="en-US" sz="2400" i="1" dirty="0" err="1">
                <a:latin typeface="+mn-lt"/>
              </a:rPr>
              <a:t>bioeconomics</a:t>
            </a:r>
            <a:r>
              <a:rPr lang="en-US" sz="2400" i="1" dirty="0">
                <a:latin typeface="+mn-lt"/>
              </a:rPr>
              <a:t>) </a:t>
            </a:r>
            <a:r>
              <a:rPr lang="en-US" sz="2400" dirty="0">
                <a:latin typeface="+mn-lt"/>
              </a:rPr>
              <a:t>// Frontiers in Education Vol. 7 : Generic Skills in Higher Education (2022), p.1-15 : tab. </a:t>
            </a:r>
            <a:r>
              <a:rPr lang="en-US" sz="2400" dirty="0">
                <a:latin typeface="+mn-lt"/>
                <a:hlinkClick r:id="rId3"/>
              </a:rPr>
              <a:t>https://doi.org/10.3389/feduc.2022.909968.</a:t>
            </a:r>
            <a:r>
              <a:rPr lang="en-US" sz="2400" dirty="0">
                <a:latin typeface="+mn-lt"/>
              </a:rPr>
              <a:t> , URL: </a:t>
            </a:r>
            <a:r>
              <a:rPr lang="en-US" sz="2400" dirty="0">
                <a:latin typeface="+mn-lt"/>
                <a:hlinkClick r:id="rId4"/>
              </a:rPr>
              <a:t>https://www.frontiersin.org/articles/10.3389/feduc.2022.909968/full</a:t>
            </a:r>
            <a:r>
              <a:rPr lang="en-US" sz="2400" dirty="0">
                <a:latin typeface="+mn-lt"/>
              </a:rPr>
              <a:t> ISSN 2504-284X.</a:t>
            </a:r>
            <a:r>
              <a:rPr lang="lv-LV" sz="2400" dirty="0">
                <a:latin typeface="+mn-lt"/>
              </a:rPr>
              <a:t> </a:t>
            </a:r>
            <a:r>
              <a:rPr lang="lv-LV" sz="2400" dirty="0">
                <a:solidFill>
                  <a:srgbClr val="FF0000"/>
                </a:solidFill>
                <a:latin typeface="+mn-lt"/>
              </a:rPr>
              <a:t>(</a:t>
            </a:r>
            <a:r>
              <a:rPr lang="lv-LV" sz="2400" dirty="0" err="1">
                <a:solidFill>
                  <a:srgbClr val="FF0000"/>
                </a:solidFill>
                <a:latin typeface="+mn-lt"/>
              </a:rPr>
              <a:t>WoS</a:t>
            </a:r>
            <a:r>
              <a:rPr lang="lv-LV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lv-LV" sz="2400" dirty="0" err="1">
                <a:solidFill>
                  <a:srgbClr val="FF0000"/>
                </a:solidFill>
                <a:latin typeface="+mn-lt"/>
              </a:rPr>
              <a:t>Scopus</a:t>
            </a:r>
            <a:r>
              <a:rPr lang="lv-LV" sz="2400" dirty="0">
                <a:solidFill>
                  <a:srgbClr val="FF0000"/>
                </a:solidFill>
                <a:latin typeface="+mn-lt"/>
              </a:rPr>
              <a:t>, 2.Q)</a:t>
            </a:r>
          </a:p>
          <a:p>
            <a:pPr indent="-381000" algn="just">
              <a:lnSpc>
                <a:spcPct val="100000"/>
              </a:lnSpc>
              <a:buSzPts val="2400"/>
            </a:pPr>
            <a:r>
              <a:rPr lang="lv-LV" sz="2400" dirty="0" err="1" smtClean="0">
                <a:latin typeface="+mn-lt"/>
                <a:ea typeface="Arial"/>
                <a:cs typeface="Arial"/>
                <a:sym typeface="Arial"/>
              </a:rPr>
              <a:t>Sarva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. E., Lāma G.,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Oļesika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 A., Daniela L., Rubene Z.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Development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of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Digital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Competences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among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Students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in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the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Field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of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Education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–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Perspectives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of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Students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and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+mn-lt"/>
                <a:ea typeface="Arial"/>
                <a:cs typeface="Arial"/>
                <a:sym typeface="Arial"/>
              </a:rPr>
              <a:t>Stakeholders</a:t>
            </a:r>
            <a:r>
              <a:rPr lang="lv-LV" sz="2400" i="1" dirty="0">
                <a:latin typeface="+mn-lt"/>
                <a:ea typeface="Arial"/>
                <a:cs typeface="Arial"/>
                <a:sym typeface="Arial"/>
              </a:rPr>
              <a:t>.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Sustainability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Special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Issue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dirty="0" err="1" smtClean="0">
                <a:latin typeface="+mn-lt"/>
                <a:ea typeface="Arial"/>
                <a:cs typeface="Arial"/>
                <a:sym typeface="Arial"/>
              </a:rPr>
              <a:t>Digital</a:t>
            </a:r>
            <a:r>
              <a:rPr lang="lv-LV" sz="2400" dirty="0" smtClean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Technologies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for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Sustainable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+mn-lt"/>
                <a:ea typeface="Arial"/>
                <a:cs typeface="Arial"/>
                <a:sym typeface="Arial"/>
              </a:rPr>
              <a:t>Education</a:t>
            </a:r>
            <a:r>
              <a:rPr lang="lv-LV" sz="2400" dirty="0" smtClean="0">
                <a:latin typeface="+mn-lt"/>
                <a:ea typeface="Arial"/>
                <a:cs typeface="Arial"/>
                <a:sym typeface="Arial"/>
              </a:rPr>
              <a:t>.</a:t>
            </a:r>
            <a:r>
              <a:rPr lang="en-US" sz="2400" i="1" dirty="0">
                <a:latin typeface="+mn-lt"/>
              </a:rPr>
              <a:t> Sustainability</a:t>
            </a:r>
            <a:r>
              <a:rPr lang="en-US" sz="2400" dirty="0">
                <a:latin typeface="+mn-lt"/>
              </a:rPr>
              <a:t> 2023, </a:t>
            </a:r>
            <a:r>
              <a:rPr lang="en-US" sz="2400" i="1" dirty="0">
                <a:latin typeface="+mn-lt"/>
              </a:rPr>
              <a:t>15</a:t>
            </a:r>
            <a:r>
              <a:rPr lang="en-US" sz="2400" dirty="0">
                <a:latin typeface="+mn-lt"/>
              </a:rPr>
              <a:t>(13</a:t>
            </a:r>
            <a:r>
              <a:rPr lang="en-US" sz="2400" dirty="0" smtClean="0">
                <a:latin typeface="+mn-lt"/>
              </a:rPr>
              <a:t>),9895</a:t>
            </a:r>
            <a:r>
              <a:rPr lang="en-US" sz="2400" dirty="0">
                <a:latin typeface="+mn-lt"/>
              </a:rPr>
              <a:t>; </a:t>
            </a:r>
            <a:r>
              <a:rPr lang="en-US" sz="2400" u="sng" dirty="0" smtClean="0">
                <a:latin typeface="+mn-lt"/>
                <a:hlinkClick r:id="rId5"/>
              </a:rPr>
              <a:t>https</a:t>
            </a:r>
            <a:r>
              <a:rPr lang="en-US" sz="2400" u="sng" dirty="0">
                <a:latin typeface="+mn-lt"/>
                <a:hlinkClick r:id="rId5"/>
              </a:rPr>
              <a:t>://</a:t>
            </a:r>
            <a:r>
              <a:rPr lang="en-US" sz="2400" u="sng" dirty="0" smtClean="0">
                <a:latin typeface="+mn-lt"/>
                <a:hlinkClick r:id="rId5"/>
              </a:rPr>
              <a:t>doi.org/10.3390/su15139895</a:t>
            </a:r>
            <a:r>
              <a:rPr lang="lv-LV" sz="2400" dirty="0" smtClean="0">
                <a:latin typeface="+mn-lt"/>
                <a:cs typeface="Arial"/>
                <a:sym typeface="Arial"/>
              </a:rPr>
              <a:t>; </a:t>
            </a:r>
            <a:r>
              <a:rPr lang="lv-LV" sz="2400" dirty="0" smtClean="0">
                <a:latin typeface="+mn-lt"/>
                <a:ea typeface="Arial"/>
                <a:cs typeface="Arial"/>
                <a:sym typeface="Arial"/>
                <a:hlinkClick r:id="rId6"/>
              </a:rPr>
              <a:t>https</a:t>
            </a:r>
            <a:r>
              <a:rPr lang="lv-LV" sz="2400" dirty="0">
                <a:latin typeface="+mn-lt"/>
                <a:ea typeface="Arial"/>
                <a:cs typeface="Arial"/>
                <a:sym typeface="Arial"/>
                <a:hlinkClick r:id="rId6"/>
              </a:rPr>
              <a:t>://</a:t>
            </a:r>
            <a:r>
              <a:rPr lang="lv-LV" sz="2400" dirty="0" smtClean="0">
                <a:latin typeface="+mn-lt"/>
                <a:ea typeface="Arial"/>
                <a:cs typeface="Arial"/>
                <a:sym typeface="Arial"/>
                <a:hlinkClick r:id="rId6"/>
              </a:rPr>
              <a:t>www.mdpi.com/2071-1050/15/13/9895</a:t>
            </a:r>
            <a:r>
              <a:rPr lang="lv-LV" sz="2400" dirty="0" smtClean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lv-LV" sz="2400" dirty="0">
                <a:solidFill>
                  <a:srgbClr val="FF0000"/>
                </a:solidFill>
                <a:latin typeface="+mn-lt"/>
              </a:rPr>
              <a:t>(</a:t>
            </a:r>
            <a:r>
              <a:rPr lang="lv-LV" sz="2400" dirty="0" err="1">
                <a:solidFill>
                  <a:srgbClr val="FF0000"/>
                </a:solidFill>
                <a:latin typeface="+mn-lt"/>
              </a:rPr>
              <a:t>WoS</a:t>
            </a:r>
            <a:r>
              <a:rPr lang="lv-LV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lv-LV" sz="2400" dirty="0" err="1">
                <a:solidFill>
                  <a:srgbClr val="FF0000"/>
                </a:solidFill>
                <a:latin typeface="+mn-lt"/>
              </a:rPr>
              <a:t>Scopus</a:t>
            </a:r>
            <a:r>
              <a:rPr lang="lv-LV" sz="2400" dirty="0">
                <a:solidFill>
                  <a:srgbClr val="FF0000"/>
                </a:solidFill>
                <a:latin typeface="+mn-lt"/>
              </a:rPr>
              <a:t>, 2.Q)</a:t>
            </a:r>
          </a:p>
          <a:p>
            <a:pPr lvl="0" indent="-381000" algn="just">
              <a:lnSpc>
                <a:spcPct val="100000"/>
              </a:lnSpc>
              <a:buSzPts val="2400"/>
            </a:pPr>
            <a:endParaRPr lang="lv-LV" sz="2400" dirty="0" smtClean="0"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253417cb7_6_2"/>
          <p:cNvSpPr txBox="1">
            <a:spLocks noGrp="1"/>
          </p:cNvSpPr>
          <p:nvPr>
            <p:ph type="title"/>
          </p:nvPr>
        </p:nvSpPr>
        <p:spPr>
          <a:xfrm>
            <a:off x="838200" y="133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35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lv-LV" sz="35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rojektā paveiktais: publicitāte</a:t>
            </a:r>
            <a:endParaRPr sz="35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5253417cb7_6_2"/>
          <p:cNvSpPr txBox="1">
            <a:spLocks noGrp="1"/>
          </p:cNvSpPr>
          <p:nvPr>
            <p:ph type="body" idx="1"/>
          </p:nvPr>
        </p:nvSpPr>
        <p:spPr>
          <a:xfrm>
            <a:off x="838200" y="1459345"/>
            <a:ext cx="10515600" cy="5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indent="0" algn="just">
              <a:spcBef>
                <a:spcPts val="100"/>
              </a:spcBef>
              <a:buSzPts val="2600"/>
              <a:buNone/>
            </a:pPr>
            <a:r>
              <a:rPr lang="lv-LV" sz="2400" b="1" dirty="0">
                <a:latin typeface="Arial"/>
                <a:ea typeface="Arial"/>
                <a:cs typeface="Arial"/>
                <a:sym typeface="Arial"/>
              </a:rPr>
              <a:t>Sabiedrības un sociālo partneru informēšanas pasākumi:</a:t>
            </a:r>
          </a:p>
          <a:p>
            <a:pPr marL="577850" indent="-514350" algn="just">
              <a:spcBef>
                <a:spcPts val="100"/>
              </a:spcBef>
              <a:buSzPts val="26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Augstākā izglītības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digitalizācija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- digitālo prasmju attīstība studentiem un docētājiem, kā mums to sekmēt (28.11.2022.)</a:t>
            </a:r>
          </a:p>
          <a:p>
            <a:pPr marL="577850" indent="-514350" algn="just">
              <a:spcBef>
                <a:spcPts val="100"/>
              </a:spcBef>
              <a:buSzPts val="2600"/>
              <a:buAutoNum type="arabicPeriod"/>
            </a:pPr>
            <a:r>
              <a:rPr lang="lv-LV" sz="2400" dirty="0" smtClean="0">
                <a:latin typeface="Arial"/>
                <a:ea typeface="Arial"/>
                <a:cs typeface="Arial"/>
                <a:sym typeface="Arial"/>
              </a:rPr>
              <a:t>Atbalsta 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risinājumi jaunā skolotāja ceļā: no uzņemšanas augstskolā līdz pedagoģiskā darba ikdienai” (28.04.2023</a:t>
            </a:r>
            <a:r>
              <a:rPr lang="lv-LV" sz="2400" dirty="0" smtClean="0">
                <a:latin typeface="Arial"/>
                <a:ea typeface="Arial"/>
                <a:cs typeface="Arial"/>
                <a:sym typeface="Arial"/>
              </a:rPr>
              <a:t>.)</a:t>
            </a:r>
          </a:p>
          <a:p>
            <a:pPr marL="577850" indent="-514350" algn="just">
              <a:spcBef>
                <a:spcPts val="100"/>
              </a:spcBef>
              <a:buSzPts val="26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Tiešsaistes ekspertu diskusija “Kas jāprot labam skolotājam?” (19.04.2023</a:t>
            </a:r>
            <a:r>
              <a:rPr lang="lv-LV" sz="2400" dirty="0" smtClean="0">
                <a:latin typeface="Arial"/>
                <a:ea typeface="Arial"/>
                <a:cs typeface="Arial"/>
                <a:sym typeface="Arial"/>
              </a:rPr>
              <a:t>.).</a:t>
            </a:r>
            <a:endParaRPr lang="lv-LV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2400" b="1" dirty="0" smtClean="0">
                <a:latin typeface="Arial"/>
                <a:ea typeface="Arial"/>
                <a:cs typeface="Arial"/>
                <a:sym typeface="Arial"/>
              </a:rPr>
              <a:t>Preses </a:t>
            </a:r>
            <a:r>
              <a:rPr lang="lv-LV" sz="2400" b="1" dirty="0" err="1" smtClean="0">
                <a:latin typeface="Arial"/>
                <a:ea typeface="Arial"/>
                <a:cs typeface="Arial"/>
                <a:sym typeface="Arial"/>
              </a:rPr>
              <a:t>relīzes</a:t>
            </a:r>
            <a:r>
              <a:rPr lang="lv-LV" sz="2400" b="1" dirty="0" smtClean="0">
                <a:latin typeface="Arial"/>
                <a:ea typeface="Arial"/>
                <a:cs typeface="Arial"/>
                <a:sym typeface="Arial"/>
              </a:rPr>
              <a:t> (kopā 7):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Izglītības ekspertu diskusija “Kas jāprot labam skolotājam</a:t>
            </a:r>
            <a:r>
              <a:rPr lang="lv-LV" sz="2400" dirty="0" smtClean="0">
                <a:latin typeface="Arial"/>
                <a:ea typeface="Arial"/>
                <a:cs typeface="Arial"/>
                <a:sym typeface="Arial"/>
              </a:rPr>
              <a:t>?”: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200" u="sng" dirty="0" smtClean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lv-LV" sz="22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://www.ppmf.lu.lv/par-mums/zinas/zina/t/77258/ESF?fbclid=IwAR2NbIvNNFVtU8V8q_g6JQEiKJVoOYgeVESdCP1TpYiwQc288IQKWxW6z_g</a:t>
            </a:r>
            <a:r>
              <a:rPr lang="lv-LV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/>
          </a:p>
          <a:p>
            <a: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Augstākā izglītībā studējošo kompetenču novērtējums un to attīstības dinamika studiju periodā: </a:t>
            </a:r>
            <a:r>
              <a:rPr lang="lv-LV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https://www.ppmf.lu.lv/par-mums/zinas/zina/t/76318/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Projektā paveiktais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v-LV" dirty="0">
                <a:latin typeface="Arial"/>
                <a:ea typeface="Arial"/>
                <a:cs typeface="Arial"/>
                <a:sym typeface="Arial"/>
              </a:rPr>
              <a:t>Dalība Latvijas Rektoru padomes sēdē, lai tās pārstāvjus iepazīstinātu ar pētījumu un plānotajiem sasniedzamajiem rezultātiem. (24.02.2023</a:t>
            </a:r>
            <a:r>
              <a:rPr lang="lv-LV" dirty="0" smtClean="0">
                <a:latin typeface="Arial"/>
                <a:ea typeface="Arial"/>
                <a:cs typeface="Arial"/>
                <a:sym typeface="Arial"/>
              </a:rPr>
              <a:t>.)</a:t>
            </a:r>
          </a:p>
          <a:p>
            <a:pPr algn="just"/>
            <a:r>
              <a:rPr lang="lv-LV" dirty="0">
                <a:latin typeface="Arial"/>
                <a:ea typeface="Arial"/>
                <a:cs typeface="Arial"/>
                <a:sym typeface="Arial"/>
              </a:rPr>
              <a:t>Multiplikatoru </a:t>
            </a:r>
            <a:r>
              <a:rPr lang="lv-LV" dirty="0" smtClean="0">
                <a:latin typeface="Arial"/>
                <a:ea typeface="Arial"/>
                <a:cs typeface="Arial"/>
                <a:sym typeface="Arial"/>
              </a:rPr>
              <a:t>sagatavošana: tālākizglītības </a:t>
            </a:r>
            <a:r>
              <a:rPr lang="lv-LV" dirty="0">
                <a:latin typeface="Arial"/>
                <a:ea typeface="Arial"/>
                <a:cs typeface="Arial"/>
                <a:sym typeface="Arial"/>
              </a:rPr>
              <a:t>programma “Studējošo caurviju kompetenču novērtēšanas instrumenta izmantošana studiju rezultātu formulēšanā un novērtēšanā”. (17.03. un 28.04.2023.) </a:t>
            </a:r>
            <a:r>
              <a:rPr lang="lv-LV" i="1" dirty="0">
                <a:latin typeface="Arial"/>
                <a:ea typeface="Arial"/>
                <a:cs typeface="Arial"/>
                <a:sym typeface="Arial"/>
              </a:rPr>
              <a:t>Piedalījās vairāk nekā 90 dalībnieki, pārstāvot 20 Latvijas augstskolas.</a:t>
            </a:r>
          </a:p>
          <a:p>
            <a:pPr marL="971550" lvl="0" indent="-514350" algn="just">
              <a:spcBef>
                <a:spcPts val="100"/>
              </a:spcBef>
              <a:buFont typeface="+mj-lt"/>
              <a:buAutoNum type="arabicPeriod"/>
            </a:pPr>
            <a:endParaRPr lang="lv-LV" dirty="0">
              <a:latin typeface="Arial"/>
              <a:ea typeface="Arial"/>
              <a:cs typeface="Arial"/>
              <a:sym typeface="Arial"/>
            </a:endParaRPr>
          </a:p>
          <a:p>
            <a:endParaRPr lang="lv-LV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253417cb7_6_57"/>
          <p:cNvSpPr txBox="1">
            <a:spLocks noGrp="1"/>
          </p:cNvSpPr>
          <p:nvPr>
            <p:ph type="title"/>
          </p:nvPr>
        </p:nvSpPr>
        <p:spPr>
          <a:xfrm>
            <a:off x="634750" y="92675"/>
            <a:ext cx="86010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35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lv-LV" sz="35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rojektā paveiktais</a:t>
            </a:r>
            <a:endParaRPr sz="35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5253417cb7_6_57"/>
          <p:cNvSpPr txBox="1">
            <a:spLocks noGrp="1"/>
          </p:cNvSpPr>
          <p:nvPr>
            <p:ph type="body" idx="1"/>
          </p:nvPr>
        </p:nvSpPr>
        <p:spPr>
          <a:xfrm>
            <a:off x="509425" y="1139100"/>
            <a:ext cx="10435200" cy="534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lv-LV" sz="2800" dirty="0" smtClean="0">
                <a:latin typeface="Arial"/>
                <a:ea typeface="Arial"/>
                <a:cs typeface="Arial"/>
                <a:sym typeface="Arial"/>
              </a:rPr>
              <a:t>Teorētiskās </a:t>
            </a:r>
            <a:r>
              <a:rPr lang="lv-LV" sz="2800" dirty="0">
                <a:latin typeface="Arial"/>
                <a:ea typeface="Arial"/>
                <a:cs typeface="Arial"/>
                <a:sym typeface="Arial"/>
              </a:rPr>
              <a:t>literatūras, labās prakses piemēru, pieredzes apmaiņā gūtās pieredzes par rīkiem un metodēm caurviju kompetenču, t.sk., digitālo kompetenču novērtēšanu </a:t>
            </a:r>
            <a:r>
              <a:rPr lang="lv-LV" sz="2800" dirty="0" smtClean="0">
                <a:latin typeface="Arial"/>
                <a:ea typeface="Arial"/>
                <a:cs typeface="Arial"/>
                <a:sym typeface="Arial"/>
              </a:rPr>
              <a:t>analīze.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indent="-393700" algn="just">
              <a:spcAft>
                <a:spcPts val="1000"/>
              </a:spcAft>
              <a:buSzPts val="2600"/>
              <a:buFont typeface="Arial"/>
              <a:buAutoNum type="arabicPeriod"/>
            </a:pPr>
            <a:r>
              <a:rPr lang="lv-LV" sz="2800" dirty="0" smtClean="0">
                <a:latin typeface="Arial"/>
                <a:ea typeface="Arial"/>
                <a:cs typeface="Arial"/>
                <a:sym typeface="Arial"/>
              </a:rPr>
              <a:t>Pētījuma </a:t>
            </a:r>
            <a:r>
              <a:rPr lang="lv-LV" sz="2800" dirty="0">
                <a:latin typeface="Arial"/>
                <a:ea typeface="Arial"/>
                <a:cs typeface="Arial"/>
                <a:sym typeface="Arial"/>
              </a:rPr>
              <a:t>“Vispārējās izglītības, tai skaitā pirmsskolas izglītības pedagogu kompetenču modeļa izstrāde” rezultātu integrācijas iespēju ar izstrādāto kompetenču aprakstu </a:t>
            </a:r>
            <a:r>
              <a:rPr lang="lv-LV" sz="2800" dirty="0" smtClean="0">
                <a:latin typeface="Arial"/>
                <a:ea typeface="Arial"/>
                <a:cs typeface="Arial"/>
                <a:sym typeface="Arial"/>
              </a:rPr>
              <a:t>izvērtēšana </a:t>
            </a:r>
            <a:r>
              <a:rPr lang="lv-LV" sz="2800" dirty="0">
                <a:latin typeface="Arial"/>
                <a:ea typeface="Arial"/>
                <a:cs typeface="Arial"/>
                <a:sym typeface="Arial"/>
              </a:rPr>
              <a:t>veikta. </a:t>
            </a:r>
            <a:endParaRPr lang="lv-LV" sz="2800" dirty="0" smtClean="0">
              <a:latin typeface="Arial"/>
              <a:ea typeface="Arial"/>
              <a:cs typeface="Arial"/>
              <a:sym typeface="Arial"/>
            </a:endParaRPr>
          </a:p>
          <a:p>
            <a:pPr indent="-393700" algn="just">
              <a:spcAft>
                <a:spcPts val="1000"/>
              </a:spcAft>
              <a:buSzPts val="2600"/>
              <a:buFont typeface="Arial"/>
              <a:buAutoNum type="arabicPeriod"/>
            </a:pPr>
            <a:r>
              <a:rPr lang="pt-BR" sz="2800" dirty="0" smtClean="0">
                <a:latin typeface="Arial"/>
                <a:ea typeface="Arial"/>
                <a:cs typeface="Arial"/>
                <a:sym typeface="Arial"/>
              </a:rPr>
              <a:t>Pedagogu </a:t>
            </a:r>
            <a:r>
              <a:rPr lang="pt-BR" sz="2800" dirty="0">
                <a:latin typeface="Arial"/>
                <a:ea typeface="Arial"/>
                <a:cs typeface="Arial"/>
                <a:sym typeface="Arial"/>
              </a:rPr>
              <a:t>profesionālās kompetences novērtēšanas instrumenta rezultāti savākti (261</a:t>
            </a:r>
            <a:r>
              <a:rPr lang="pt-BR" sz="2800" dirty="0" smtClean="0">
                <a:latin typeface="Arial"/>
                <a:ea typeface="Arial"/>
                <a:cs typeface="Arial"/>
                <a:sym typeface="Arial"/>
              </a:rPr>
              <a:t>).</a:t>
            </a:r>
            <a:endParaRPr lang="lv-LV" sz="2800" dirty="0">
              <a:latin typeface="Arial"/>
              <a:ea typeface="Arial"/>
              <a:cs typeface="Arial"/>
              <a:sym typeface="Arial"/>
            </a:endParaRPr>
          </a:p>
          <a:p>
            <a:pPr indent="-393700" algn="just">
              <a:spcAft>
                <a:spcPts val="1000"/>
              </a:spcAft>
              <a:buSzPts val="2600"/>
              <a:buFont typeface="Arial"/>
              <a:buAutoNum type="arabicPeriod"/>
            </a:pPr>
            <a:r>
              <a:rPr lang="lv-LV" sz="2800" dirty="0" smtClean="0">
                <a:latin typeface="Arial"/>
                <a:ea typeface="Arial"/>
                <a:cs typeface="Arial"/>
                <a:sym typeface="Arial"/>
              </a:rPr>
              <a:t>Studējošo </a:t>
            </a:r>
            <a:r>
              <a:rPr lang="lv-LV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caurviju kompetenču novērtēšanas  instrumenta rezultāti savākti (</a:t>
            </a:r>
            <a:r>
              <a:rPr lang="lv-LV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1537 uz 27.06.2023.</a:t>
            </a:r>
            <a:r>
              <a:rPr lang="lv-LV" sz="2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393700" algn="just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600"/>
              <a:buFont typeface="Arial"/>
              <a:buAutoNum type="arabicPeriod"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1541</Words>
  <Application>Microsoft Office PowerPoint</Application>
  <PresentationFormat>Widescreen</PresentationFormat>
  <Paragraphs>359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Office Theme</vt:lpstr>
      <vt:lpstr>PowerPoint Presentation</vt:lpstr>
      <vt:lpstr>Pētījuma mērķis </vt:lpstr>
      <vt:lpstr>Mūsu komanda</vt:lpstr>
      <vt:lpstr>Mūsu komanda</vt:lpstr>
      <vt:lpstr>Projektā paveiktais: studējošo iesaiste </vt:lpstr>
      <vt:lpstr>Projektā paveiktais: publikācijas</vt:lpstr>
      <vt:lpstr>Projektā paveiktais: publicitāte</vt:lpstr>
      <vt:lpstr>Projektā paveiktais</vt:lpstr>
      <vt:lpstr>Projektā paveiktais</vt:lpstr>
      <vt:lpstr>Izvirzītie mērķi</vt:lpstr>
      <vt:lpstr>Studijas uzsākušie (950)</vt:lpstr>
      <vt:lpstr>Augstskolas</vt:lpstr>
      <vt:lpstr>Pēdējā kursā studējošie 589</vt:lpstr>
      <vt:lpstr>Augstskolas</vt:lpstr>
      <vt:lpstr>Projektā paveiktais dažos foto</vt:lpstr>
      <vt:lpstr>Paveicamie projekta uzdevumi </vt:lpstr>
      <vt:lpstr>Paveicamie projekta uzdevumi </vt:lpstr>
      <vt:lpstr> Paveicamie projekta uzdevumi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Zanda</dc:creator>
  <cp:lastModifiedBy>Zanda</cp:lastModifiedBy>
  <cp:revision>26</cp:revision>
  <dcterms:created xsi:type="dcterms:W3CDTF">2021-03-10T10:01:11Z</dcterms:created>
  <dcterms:modified xsi:type="dcterms:W3CDTF">2023-06-27T07:40:43Z</dcterms:modified>
</cp:coreProperties>
</file>