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7" r:id="rId9"/>
    <p:sldId id="256" r:id="rId10"/>
    <p:sldId id="273" r:id="rId11"/>
    <p:sldId id="257" r:id="rId12"/>
    <p:sldId id="258" r:id="rId13"/>
    <p:sldId id="259" r:id="rId14"/>
    <p:sldId id="260" r:id="rId15"/>
    <p:sldId id="261" r:id="rId16"/>
    <p:sldId id="262" r:id="rId17"/>
    <p:sldId id="264" r:id="rId18"/>
    <p:sldId id="265" r:id="rId19"/>
    <p:sldId id="274" r:id="rId20"/>
    <p:sldId id="263" r:id="rId21"/>
    <p:sldId id="266" r:id="rId22"/>
    <p:sldId id="267" r:id="rId23"/>
    <p:sldId id="275" r:id="rId24"/>
    <p:sldId id="268" r:id="rId25"/>
    <p:sldId id="276" r:id="rId26"/>
    <p:sldId id="269" r:id="rId27"/>
    <p:sldId id="277" r:id="rId28"/>
    <p:sldId id="270" r:id="rId29"/>
    <p:sldId id="271" r:id="rId30"/>
    <p:sldId id="272" r:id="rId3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17DED5-DF20-966D-C75E-5B42D98E2029}" name="Līga Āboltiņa" initials="LĀ" userId="S::ligaa@edu.lu.lv::87084158-c07c-49c4-91ed-9b54c532886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77"/>
    <a:srgbClr val="FF7276"/>
    <a:srgbClr val="FFD5D5"/>
    <a:srgbClr val="FDB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108" autoAdjust="0"/>
  </p:normalViewPr>
  <p:slideViewPr>
    <p:cSldViewPr snapToGrid="0">
      <p:cViewPr varScale="1">
        <p:scale>
          <a:sx n="54" d="100"/>
          <a:sy n="54" d="100"/>
        </p:scale>
        <p:origin x="17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FAF4F8-D0A5-428C-9826-8CE8ED82178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E1933-C119-4999-9698-251511A150FB}">
      <dgm:prSet custT="1"/>
      <dgm:spPr/>
      <dgm:t>
        <a:bodyPr/>
        <a:lstStyle/>
        <a:p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Skolotāja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profesijas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standarts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lv-LV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saskaņots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2020.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gadā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D4601C-BD92-4824-B531-82C008A098E5}" type="parTrans" cxnId="{57CADE48-DC65-4AD9-9DD0-96837F0B6A30}">
      <dgm:prSet/>
      <dgm:spPr/>
      <dgm:t>
        <a:bodyPr/>
        <a:lstStyle/>
        <a:p>
          <a:endParaRPr lang="en-US"/>
        </a:p>
      </dgm:t>
    </dgm:pt>
    <dgm:pt modelId="{6BFF7D20-DC78-4895-87FC-8F7EF15390F4}" type="sibTrans" cxnId="{57CADE48-DC65-4AD9-9DD0-96837F0B6A30}">
      <dgm:prSet/>
      <dgm:spPr/>
      <dgm:t>
        <a:bodyPr/>
        <a:lstStyle/>
        <a:p>
          <a:endParaRPr lang="en-US"/>
        </a:p>
      </dgm:t>
    </dgm:pt>
    <dgm:pt modelId="{78BE9FFE-E87F-4013-A848-06953D366C64}">
      <dgm:prSet custT="1"/>
      <dgm:spPr/>
      <dgm:t>
        <a:bodyPr/>
        <a:lstStyle/>
        <a:p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Teorētiskās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literatūras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analīze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E7E6A8-464F-48AF-8AF3-D850CCE51D08}" type="parTrans" cxnId="{03921F13-AF98-426A-83F4-A5428AEC1E38}">
      <dgm:prSet/>
      <dgm:spPr/>
      <dgm:t>
        <a:bodyPr/>
        <a:lstStyle/>
        <a:p>
          <a:endParaRPr lang="en-US"/>
        </a:p>
      </dgm:t>
    </dgm:pt>
    <dgm:pt modelId="{F49B6ED4-A7CA-4189-97FB-EA33E5B392EA}" type="sibTrans" cxnId="{03921F13-AF98-426A-83F4-A5428AEC1E38}">
      <dgm:prSet/>
      <dgm:spPr/>
      <dgm:t>
        <a:bodyPr/>
        <a:lstStyle/>
        <a:p>
          <a:endParaRPr lang="en-US"/>
        </a:p>
      </dgm:t>
    </dgm:pt>
    <dgm:pt modelId="{5362D636-1A1A-4771-B08F-D2C4807557A3}">
      <dgm:prSet custT="1"/>
      <dgm:spPr/>
      <dgm:t>
        <a:bodyPr/>
        <a:lstStyle/>
        <a:p>
          <a:pPr algn="just"/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Nodevuma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«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Vispārējās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izglītības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, tai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skaitā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pirmsskolas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izglītības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pedagogu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kompetenču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modeļa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izstrāde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kompetenču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profila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pedagogiem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iesniedzējs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SIA “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Baltijas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datoru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akadēmija</a:t>
          </a:r>
          <a:r>
            <a:rPr lang="en-GB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”) </a:t>
          </a:r>
          <a:r>
            <a:rPr lang="en-GB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salīdzinājums</a:t>
          </a:r>
          <a:r>
            <a:rPr lang="en-GB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5E0844-6E18-4363-B8FF-921794A3FB47}" type="parTrans" cxnId="{5C62F55D-7BF1-4AD0-A8D2-28A2DC405376}">
      <dgm:prSet/>
      <dgm:spPr/>
      <dgm:t>
        <a:bodyPr/>
        <a:lstStyle/>
        <a:p>
          <a:endParaRPr lang="en-US"/>
        </a:p>
      </dgm:t>
    </dgm:pt>
    <dgm:pt modelId="{0F5E2267-B7FF-43D1-B4C1-F6546545E08F}" type="sibTrans" cxnId="{5C62F55D-7BF1-4AD0-A8D2-28A2DC405376}">
      <dgm:prSet/>
      <dgm:spPr/>
      <dgm:t>
        <a:bodyPr/>
        <a:lstStyle/>
        <a:p>
          <a:endParaRPr lang="en-US"/>
        </a:p>
      </dgm:t>
    </dgm:pt>
    <dgm:pt modelId="{85336D25-7C36-4B91-85CA-E8DB41241FDC}" type="pres">
      <dgm:prSet presAssocID="{7BFAF4F8-D0A5-428C-9826-8CE8ED82178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75337B-B5F3-42C3-B8D3-F9AA9BD67066}" type="pres">
      <dgm:prSet presAssocID="{7BFAF4F8-D0A5-428C-9826-8CE8ED821788}" presName="dummyMaxCanvas" presStyleCnt="0">
        <dgm:presLayoutVars/>
      </dgm:prSet>
      <dgm:spPr/>
    </dgm:pt>
    <dgm:pt modelId="{AA82844A-83E2-4BD1-B02B-6B3E359E7E59}" type="pres">
      <dgm:prSet presAssocID="{7BFAF4F8-D0A5-428C-9826-8CE8ED82178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652EF-5A3D-4770-8F4C-C3820E6600DD}" type="pres">
      <dgm:prSet presAssocID="{7BFAF4F8-D0A5-428C-9826-8CE8ED821788}" presName="ThreeNodes_2" presStyleLbl="node1" presStyleIdx="1" presStyleCnt="3" custLinFactNeighborX="-675" custLinFactNeighborY="-116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11658-DE2A-4F1B-B648-3D615ED4775D}" type="pres">
      <dgm:prSet presAssocID="{7BFAF4F8-D0A5-428C-9826-8CE8ED821788}" presName="ThreeNodes_3" presStyleLbl="node1" presStyleIdx="2" presStyleCnt="3" custScaleX="108767" custScaleY="151938" custLinFactNeighborX="169" custLinFactNeighborY="130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AC4D5-535A-42B4-AB0E-57FC63B11563}" type="pres">
      <dgm:prSet presAssocID="{7BFAF4F8-D0A5-428C-9826-8CE8ED82178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6E696-1A12-4AF5-9C79-C75DA74347E0}" type="pres">
      <dgm:prSet presAssocID="{7BFAF4F8-D0A5-428C-9826-8CE8ED821788}" presName="ThreeConn_2-3" presStyleLbl="fgAccFollowNode1" presStyleIdx="1" presStyleCnt="2" custLinFactNeighborX="33542" custLinFactNeighborY="6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15451-E45C-4A09-9BD2-58AA9D4346AD}" type="pres">
      <dgm:prSet presAssocID="{7BFAF4F8-D0A5-428C-9826-8CE8ED82178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B03E2-5882-438D-A378-96BA6D263249}" type="pres">
      <dgm:prSet presAssocID="{7BFAF4F8-D0A5-428C-9826-8CE8ED82178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634EC1-B185-4C1C-9FB6-93E9BA60D15D}" type="pres">
      <dgm:prSet presAssocID="{7BFAF4F8-D0A5-428C-9826-8CE8ED82178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921F13-AF98-426A-83F4-A5428AEC1E38}" srcId="{7BFAF4F8-D0A5-428C-9826-8CE8ED821788}" destId="{78BE9FFE-E87F-4013-A848-06953D366C64}" srcOrd="1" destOrd="0" parTransId="{EEE7E6A8-464F-48AF-8AF3-D850CCE51D08}" sibTransId="{F49B6ED4-A7CA-4189-97FB-EA33E5B392EA}"/>
    <dgm:cxn modelId="{FAA6F94A-1AB5-4F97-8AB9-8708C18DBDCD}" type="presOf" srcId="{7BFAF4F8-D0A5-428C-9826-8CE8ED821788}" destId="{85336D25-7C36-4B91-85CA-E8DB41241FDC}" srcOrd="0" destOrd="0" presId="urn:microsoft.com/office/officeart/2005/8/layout/vProcess5"/>
    <dgm:cxn modelId="{777C1D02-57AD-426F-901B-AEDA90205AAE}" type="presOf" srcId="{6BFF7D20-DC78-4895-87FC-8F7EF15390F4}" destId="{350AC4D5-535A-42B4-AB0E-57FC63B11563}" srcOrd="0" destOrd="0" presId="urn:microsoft.com/office/officeart/2005/8/layout/vProcess5"/>
    <dgm:cxn modelId="{91ACF4EA-DECF-4801-9DF1-A44F5D738D0F}" type="presOf" srcId="{5362D636-1A1A-4771-B08F-D2C4807557A3}" destId="{37634EC1-B185-4C1C-9FB6-93E9BA60D15D}" srcOrd="1" destOrd="0" presId="urn:microsoft.com/office/officeart/2005/8/layout/vProcess5"/>
    <dgm:cxn modelId="{834230C6-9CD4-4728-9F90-0EA1401977A5}" type="presOf" srcId="{F49B6ED4-A7CA-4189-97FB-EA33E5B392EA}" destId="{C6A6E696-1A12-4AF5-9C79-C75DA74347E0}" srcOrd="0" destOrd="0" presId="urn:microsoft.com/office/officeart/2005/8/layout/vProcess5"/>
    <dgm:cxn modelId="{06D32036-B2A3-40FC-A41F-E18D1E0E78FF}" type="presOf" srcId="{2E0E1933-C119-4999-9698-251511A150FB}" destId="{60115451-E45C-4A09-9BD2-58AA9D4346AD}" srcOrd="1" destOrd="0" presId="urn:microsoft.com/office/officeart/2005/8/layout/vProcess5"/>
    <dgm:cxn modelId="{0780B052-5E57-40AB-975D-675C67D49195}" type="presOf" srcId="{2E0E1933-C119-4999-9698-251511A150FB}" destId="{AA82844A-83E2-4BD1-B02B-6B3E359E7E59}" srcOrd="0" destOrd="0" presId="urn:microsoft.com/office/officeart/2005/8/layout/vProcess5"/>
    <dgm:cxn modelId="{31455D3E-FF8A-4161-BBDF-A0C121DECF7E}" type="presOf" srcId="{5362D636-1A1A-4771-B08F-D2C4807557A3}" destId="{7B411658-DE2A-4F1B-B648-3D615ED4775D}" srcOrd="0" destOrd="0" presId="urn:microsoft.com/office/officeart/2005/8/layout/vProcess5"/>
    <dgm:cxn modelId="{787AAB45-70B6-403B-8A9F-12F412E890DD}" type="presOf" srcId="{78BE9FFE-E87F-4013-A848-06953D366C64}" destId="{DF2B03E2-5882-438D-A378-96BA6D263249}" srcOrd="1" destOrd="0" presId="urn:microsoft.com/office/officeart/2005/8/layout/vProcess5"/>
    <dgm:cxn modelId="{5C62F55D-7BF1-4AD0-A8D2-28A2DC405376}" srcId="{7BFAF4F8-D0A5-428C-9826-8CE8ED821788}" destId="{5362D636-1A1A-4771-B08F-D2C4807557A3}" srcOrd="2" destOrd="0" parTransId="{4E5E0844-6E18-4363-B8FF-921794A3FB47}" sibTransId="{0F5E2267-B7FF-43D1-B4C1-F6546545E08F}"/>
    <dgm:cxn modelId="{96AB7185-C99C-4E20-BD4C-7AFDB06F652F}" type="presOf" srcId="{78BE9FFE-E87F-4013-A848-06953D366C64}" destId="{ACA652EF-5A3D-4770-8F4C-C3820E6600DD}" srcOrd="0" destOrd="0" presId="urn:microsoft.com/office/officeart/2005/8/layout/vProcess5"/>
    <dgm:cxn modelId="{57CADE48-DC65-4AD9-9DD0-96837F0B6A30}" srcId="{7BFAF4F8-D0A5-428C-9826-8CE8ED821788}" destId="{2E0E1933-C119-4999-9698-251511A150FB}" srcOrd="0" destOrd="0" parTransId="{E2D4601C-BD92-4824-B531-82C008A098E5}" sibTransId="{6BFF7D20-DC78-4895-87FC-8F7EF15390F4}"/>
    <dgm:cxn modelId="{94516D56-4BA6-4B00-B807-C072D18012E4}" type="presParOf" srcId="{85336D25-7C36-4B91-85CA-E8DB41241FDC}" destId="{F275337B-B5F3-42C3-B8D3-F9AA9BD67066}" srcOrd="0" destOrd="0" presId="urn:microsoft.com/office/officeart/2005/8/layout/vProcess5"/>
    <dgm:cxn modelId="{4BE3EE6A-1340-448A-B4D6-9CC180EAE8EE}" type="presParOf" srcId="{85336D25-7C36-4B91-85CA-E8DB41241FDC}" destId="{AA82844A-83E2-4BD1-B02B-6B3E359E7E59}" srcOrd="1" destOrd="0" presId="urn:microsoft.com/office/officeart/2005/8/layout/vProcess5"/>
    <dgm:cxn modelId="{3A237394-58FE-462C-BF57-93734D75D91F}" type="presParOf" srcId="{85336D25-7C36-4B91-85CA-E8DB41241FDC}" destId="{ACA652EF-5A3D-4770-8F4C-C3820E6600DD}" srcOrd="2" destOrd="0" presId="urn:microsoft.com/office/officeart/2005/8/layout/vProcess5"/>
    <dgm:cxn modelId="{F7B04EFD-534E-48EB-AE96-49E3EEF02E14}" type="presParOf" srcId="{85336D25-7C36-4B91-85CA-E8DB41241FDC}" destId="{7B411658-DE2A-4F1B-B648-3D615ED4775D}" srcOrd="3" destOrd="0" presId="urn:microsoft.com/office/officeart/2005/8/layout/vProcess5"/>
    <dgm:cxn modelId="{E6BDA3DE-696B-4A20-B2F3-2C6E22C561AC}" type="presParOf" srcId="{85336D25-7C36-4B91-85CA-E8DB41241FDC}" destId="{350AC4D5-535A-42B4-AB0E-57FC63B11563}" srcOrd="4" destOrd="0" presId="urn:microsoft.com/office/officeart/2005/8/layout/vProcess5"/>
    <dgm:cxn modelId="{2632F7CE-05E7-43F9-81DE-EE7E6E52341B}" type="presParOf" srcId="{85336D25-7C36-4B91-85CA-E8DB41241FDC}" destId="{C6A6E696-1A12-4AF5-9C79-C75DA74347E0}" srcOrd="5" destOrd="0" presId="urn:microsoft.com/office/officeart/2005/8/layout/vProcess5"/>
    <dgm:cxn modelId="{94D24BBE-3942-486E-A1F5-C2E2F12F9D8F}" type="presParOf" srcId="{85336D25-7C36-4B91-85CA-E8DB41241FDC}" destId="{60115451-E45C-4A09-9BD2-58AA9D4346AD}" srcOrd="6" destOrd="0" presId="urn:microsoft.com/office/officeart/2005/8/layout/vProcess5"/>
    <dgm:cxn modelId="{B471149E-6F45-4906-8016-55577A88ADE3}" type="presParOf" srcId="{85336D25-7C36-4B91-85CA-E8DB41241FDC}" destId="{DF2B03E2-5882-438D-A378-96BA6D263249}" srcOrd="7" destOrd="0" presId="urn:microsoft.com/office/officeart/2005/8/layout/vProcess5"/>
    <dgm:cxn modelId="{0D91CEFF-49AF-4B21-8E13-0E734BB3AD93}" type="presParOf" srcId="{85336D25-7C36-4B91-85CA-E8DB41241FDC}" destId="{37634EC1-B185-4C1C-9FB6-93E9BA60D15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82844A-83E2-4BD1-B02B-6B3E359E7E59}">
      <dsp:nvSpPr>
        <dsp:cNvPr id="0" name=""/>
        <dsp:cNvSpPr/>
      </dsp:nvSpPr>
      <dsp:spPr>
        <a:xfrm>
          <a:off x="-197990" y="-136144"/>
          <a:ext cx="9033460" cy="10485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Skolotāja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profesijas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standarts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lv-LV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saskaņots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2020.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gadā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67280" y="-105434"/>
        <a:ext cx="7902033" cy="987092"/>
      </dsp:txXfrm>
    </dsp:sp>
    <dsp:sp modelId="{ACA652EF-5A3D-4770-8F4C-C3820E6600DD}">
      <dsp:nvSpPr>
        <dsp:cNvPr id="0" name=""/>
        <dsp:cNvSpPr/>
      </dsp:nvSpPr>
      <dsp:spPr>
        <a:xfrm>
          <a:off x="538103" y="965198"/>
          <a:ext cx="9033460" cy="10485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Teorētiskās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literatūras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analīze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8813" y="995908"/>
        <a:ext cx="7493437" cy="987092"/>
      </dsp:txXfrm>
    </dsp:sp>
    <dsp:sp modelId="{7B411658-DE2A-4F1B-B648-3D615ED4775D}">
      <dsp:nvSpPr>
        <dsp:cNvPr id="0" name=""/>
        <dsp:cNvSpPr/>
      </dsp:nvSpPr>
      <dsp:spPr>
        <a:xfrm>
          <a:off x="1000167" y="2038095"/>
          <a:ext cx="9825423" cy="1593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Nodevuma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«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Vispārējās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izglītības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tai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skaitā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pirmsskolas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izglītības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pedagogu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kompetenču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modeļa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izstrāde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kompetenču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profila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pedagogiem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iesniedzējs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SIA “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Baltijas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datoru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akadēmija</a:t>
          </a:r>
          <a:r>
            <a:rPr lang="en-GB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”) </a:t>
          </a:r>
          <a:r>
            <a:rPr lang="en-GB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salīdzinājums</a:t>
          </a:r>
          <a:r>
            <a:rPr lang="en-GB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6827" y="2084755"/>
        <a:ext cx="8123871" cy="1499768"/>
      </dsp:txXfrm>
    </dsp:sp>
    <dsp:sp modelId="{350AC4D5-535A-42B4-AB0E-57FC63B11563}">
      <dsp:nvSpPr>
        <dsp:cNvPr id="0" name=""/>
        <dsp:cNvSpPr/>
      </dsp:nvSpPr>
      <dsp:spPr>
        <a:xfrm>
          <a:off x="8153936" y="658977"/>
          <a:ext cx="681532" cy="68153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8307281" y="658977"/>
        <a:ext cx="374842" cy="512853"/>
      </dsp:txXfrm>
    </dsp:sp>
    <dsp:sp modelId="{C6A6E696-1A12-4AF5-9C79-C75DA74347E0}">
      <dsp:nvSpPr>
        <dsp:cNvPr id="0" name=""/>
        <dsp:cNvSpPr/>
      </dsp:nvSpPr>
      <dsp:spPr>
        <a:xfrm>
          <a:off x="9179606" y="1920968"/>
          <a:ext cx="681532" cy="68153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9332951" y="1920968"/>
        <a:ext cx="374842" cy="512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33369-62DC-447D-8836-D294620D09C5}" type="datetimeFigureOut">
              <a:rPr lang="lv-LV" smtClean="0"/>
              <a:t>19.05.2023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72907-9E00-42BC-8E38-2EA443164F9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4444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329c0cf937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329c0cf937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72907-9E00-42BC-8E38-2EA443164F97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1341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lv-LV" sz="1200" b="0" i="1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Mācību procesa plānošana</a:t>
            </a:r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1200" b="0" i="1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Mācību procesa īstenošana</a:t>
            </a:r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1200" b="0" i="1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Profesionālās kompetences pilnveidošana</a:t>
            </a:r>
          </a:p>
          <a:p>
            <a:pPr marL="228600" indent="-228600">
              <a:buAutoNum type="arabicPeriod"/>
            </a:pPr>
            <a:endParaRPr lang="lv-LV" sz="1200" b="0" i="1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72907-9E00-42BC-8E38-2EA443164F97}" type="slidenum">
              <a:rPr lang="lv-LV" smtClean="0"/>
              <a:t>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43990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endParaRPr lang="lv-LV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endParaRPr lang="lv-LV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lv-LV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*</a:t>
            </a:r>
            <a:r>
              <a:rPr lang="lv-LV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One-way</a:t>
            </a:r>
            <a:r>
              <a:rPr lang="lv-LV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ANOVA </a:t>
            </a:r>
            <a:r>
              <a:rPr lang="lv-LV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on</a:t>
            </a:r>
            <a:r>
              <a:rPr lang="lv-LV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lv-LV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ranks</a:t>
            </a:r>
            <a:r>
              <a:rPr lang="lv-LV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nejaukt ar ANOVA testu, kas </a:t>
            </a:r>
            <a:r>
              <a:rPr lang="lv-LV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aredzēts</a:t>
            </a:r>
            <a:r>
              <a:rPr lang="lv-LV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parametriskiem datiem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72907-9E00-42BC-8E38-2EA443164F97}" type="slidenum">
              <a:rPr lang="lv-LV" smtClean="0"/>
              <a:t>20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7378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SAMAINĪS</a:t>
            </a:r>
            <a:r>
              <a:rPr lang="lv-LV" dirty="0"/>
              <a:t> </a:t>
            </a:r>
            <a:r>
              <a:rPr lang="lv-LV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Materiālais stāvoklis</a:t>
            </a:r>
            <a:r>
              <a:rPr lang="lv-LV" dirty="0"/>
              <a:t> </a:t>
            </a:r>
          </a:p>
          <a:p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lv-LV" dirty="0"/>
              <a:t>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Pārticis</a:t>
            </a:r>
            <a:r>
              <a:rPr lang="lv-LV" dirty="0"/>
              <a:t>  63</a:t>
            </a:r>
          </a:p>
          <a:p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lv-LV" dirty="0"/>
              <a:t>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Iztieku vidēji</a:t>
            </a:r>
            <a:r>
              <a:rPr lang="lv-LV" dirty="0"/>
              <a:t> 111</a:t>
            </a:r>
          </a:p>
          <a:p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lv-LV" dirty="0"/>
              <a:t>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Ir tikai pats </a:t>
            </a:r>
            <a:r>
              <a:rPr lang="lv-LV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nepieiciešamākais</a:t>
            </a:r>
            <a:r>
              <a:rPr lang="lv-LV" dirty="0"/>
              <a:t> 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72907-9E00-42BC-8E38-2EA443164F97}" type="slidenum">
              <a:rPr lang="lv-LV" smtClean="0"/>
              <a:t>21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43978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SECINĀJUMS: Topošo skolotāju iespēja veltīt laiku studijām neietekmē skolotāju profesionālo kompetenču pašvērtējumu</a:t>
            </a:r>
          </a:p>
          <a:p>
            <a:r>
              <a:rPr lang="lv-LV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lv-LV" dirty="0"/>
              <a:t>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Varu veltīt studijām tik daudz laika, cik nepieciešams</a:t>
            </a:r>
            <a:r>
              <a:rPr lang="lv-LV" dirty="0"/>
              <a:t> </a:t>
            </a:r>
          </a:p>
          <a:p>
            <a:r>
              <a:rPr lang="lv-LV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lv-LV" dirty="0"/>
              <a:t>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 vienmēr varu veltīt studijām tik daudz laika, cik nepieciešams</a:t>
            </a:r>
            <a:r>
              <a:rPr lang="lv-LV" dirty="0"/>
              <a:t> </a:t>
            </a:r>
          </a:p>
          <a:p>
            <a:r>
              <a:rPr lang="lv-LV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lv-LV" dirty="0"/>
              <a:t>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Vienmēr trūkst studijām nepieciešamā laika</a:t>
            </a:r>
            <a:r>
              <a:rPr lang="lv-LV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72907-9E00-42BC-8E38-2EA443164F97}" type="slidenum">
              <a:rPr lang="lv-LV" smtClean="0"/>
              <a:t>22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9809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Izņēmums!</a:t>
            </a:r>
          </a:p>
          <a:p>
            <a:r>
              <a:rPr lang="lv-LV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lv-LV" dirty="0"/>
              <a:t> </a:t>
            </a:r>
            <a:r>
              <a:rPr lang="lv-LV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Varu veltīt studijām tik daudz laika, cik nepieciešams</a:t>
            </a:r>
            <a:r>
              <a:rPr lang="lv-LV" dirty="0"/>
              <a:t> 63</a:t>
            </a:r>
          </a:p>
          <a:p>
            <a:r>
              <a:rPr lang="lv-LV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lv-LV" dirty="0"/>
              <a:t> </a:t>
            </a:r>
            <a:r>
              <a:rPr lang="lv-LV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 vienmēr varu veltīt studijām tik daudz laika, cik nepieciešams 111</a:t>
            </a:r>
            <a:r>
              <a:rPr lang="lv-LV" dirty="0"/>
              <a:t> </a:t>
            </a:r>
          </a:p>
          <a:p>
            <a:r>
              <a:rPr lang="lv-LV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lv-LV" dirty="0"/>
              <a:t> </a:t>
            </a:r>
            <a:r>
              <a:rPr lang="lv-LV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Vienmēr trūkst studijām nepieciešamā laika</a:t>
            </a:r>
            <a:r>
              <a:rPr lang="lv-LV" dirty="0"/>
              <a:t> 24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72907-9E00-42BC-8E38-2EA443164F97}" type="slidenum">
              <a:rPr lang="lv-LV" smtClean="0"/>
              <a:t>23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68544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lv-LV" dirty="0"/>
              <a:t>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Nē, tikai studēju 19</a:t>
            </a:r>
            <a:r>
              <a:rPr lang="lv-LV" dirty="0"/>
              <a:t> </a:t>
            </a:r>
          </a:p>
          <a:p>
            <a:r>
              <a:rPr lang="lv-LV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lv-LV" dirty="0"/>
              <a:t>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Jā, strādāju nepilnas slodzes darbu</a:t>
            </a:r>
            <a:r>
              <a:rPr lang="lv-LV" dirty="0"/>
              <a:t> 45</a:t>
            </a:r>
          </a:p>
          <a:p>
            <a:r>
              <a:rPr lang="lv-LV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lv-LV" dirty="0"/>
              <a:t>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Jā, strādāju pilnas slodzes darbu</a:t>
            </a:r>
            <a:r>
              <a:rPr lang="lv-LV" dirty="0"/>
              <a:t> 129</a:t>
            </a:r>
          </a:p>
          <a:p>
            <a:r>
              <a:rPr lang="lv-LV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</a:t>
            </a:r>
            <a:r>
              <a:rPr lang="lv-LV" dirty="0"/>
              <a:t>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Esmu </a:t>
            </a:r>
            <a:r>
              <a:rPr lang="lv-LV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pašnodarbināta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persona vai pieder savs uzņēmums 5</a:t>
            </a:r>
            <a:r>
              <a:rPr lang="lv-LV" dirty="0"/>
              <a:t> //Pārāk maza tādēļ tika izslēgta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72907-9E00-42BC-8E38-2EA443164F97}" type="slidenum">
              <a:rPr lang="lv-LV" smtClean="0"/>
              <a:t>24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02162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Izņēmums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72907-9E00-42BC-8E38-2EA443164F97}" type="slidenum">
              <a:rPr lang="lv-LV" smtClean="0"/>
              <a:t>25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145445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Darba stāžs:</a:t>
            </a:r>
          </a:p>
          <a:p>
            <a:r>
              <a:rPr lang="lv-LV" dirty="0"/>
              <a:t>1-2 gadi  60</a:t>
            </a:r>
          </a:p>
          <a:p>
            <a:r>
              <a:rPr lang="lv-LV" dirty="0"/>
              <a:t>3-4 gadi  71	</a:t>
            </a:r>
          </a:p>
          <a:p>
            <a:r>
              <a:rPr lang="lv-LV" dirty="0"/>
              <a:t>5+ gadi   35</a:t>
            </a:r>
          </a:p>
          <a:p>
            <a:endParaRPr lang="lv-LV" dirty="0"/>
          </a:p>
          <a:p>
            <a:r>
              <a:rPr lang="lv-LV" dirty="0"/>
              <a:t>Jāpiemin, ka 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72907-9E00-42BC-8E38-2EA443164F97}" type="slidenum">
              <a:rPr lang="lv-LV" smtClean="0"/>
              <a:t>26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7296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72907-9E00-42BC-8E38-2EA443164F97}" type="slidenum">
              <a:rPr lang="lv-LV" smtClean="0"/>
              <a:t>27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273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329c0cf937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35;g2329c0cf937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b="1" dirty="0"/>
              <a:t>Nepastāv </a:t>
            </a:r>
          </a:p>
          <a:p>
            <a:endParaRPr lang="lv-LV" dirty="0"/>
          </a:p>
          <a:p>
            <a:r>
              <a:rPr lang="lv-LV" dirty="0"/>
              <a:t>Izņemot 1.2. Kompetence definēt individualizētus mācību mērķus un plānot aktivitātes atbilstīgi sasniedzamajiem rezultātiem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72907-9E00-42BC-8E38-2EA443164F97}" type="slidenum">
              <a:rPr lang="lv-LV" smtClean="0"/>
              <a:t>28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306608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72907-9E00-42BC-8E38-2EA443164F97}" type="slidenum">
              <a:rPr lang="lv-LV" smtClean="0"/>
              <a:t>30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99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329c0cf937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2329c0cf937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329c0cf937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2329c0cf937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329c0cf937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2329c0cf937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329c0cf937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329c0cf93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329c0cf93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2329c0cf93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329c0cf93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2329c0cf93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72907-9E00-42BC-8E38-2EA443164F97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4390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6B338-2B14-A74D-CFDF-FAFB4861F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923D2-9DDF-A502-61B4-B3F39AECE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F602C-5EB2-516B-5A28-D09090E30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34B0-4E06-48D0-AC3A-D8E9FBCDF53F}" type="datetimeFigureOut">
              <a:rPr lang="lv-LV" smtClean="0"/>
              <a:t>19.05.2023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D2A92-5915-A468-1F21-4C378F698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D8F10-4F36-9AA9-3AE5-14BDA4F61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ADB6-C346-4C37-B745-7192859D4DF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335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F20A8-71AE-D296-34A8-8C576DB6D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ED897-AA7E-7472-2616-143CA2B52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3327C-1118-8E51-95C8-1DC7E5165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34B0-4E06-48D0-AC3A-D8E9FBCDF53F}" type="datetimeFigureOut">
              <a:rPr lang="lv-LV" smtClean="0"/>
              <a:t>19.05.2023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FE151-D45A-B80D-D37A-4B6509AE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948C3-C98F-6CE3-6A69-D6E41249D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ADB6-C346-4C37-B745-7192859D4DF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461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6E788F-28B5-CC0C-BA68-22D41C2DA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59DAC-FFCA-4A5A-F7DB-4B0098F32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200D1-3B0F-E0BC-9F60-2DA62438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34B0-4E06-48D0-AC3A-D8E9FBCDF53F}" type="datetimeFigureOut">
              <a:rPr lang="lv-LV" smtClean="0"/>
              <a:t>19.05.2023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71DAB-63A6-FE05-4AB8-CAA8B5C15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28F75-6EBC-F09E-A418-B103101F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ADB6-C346-4C37-B745-7192859D4DF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491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B4488-C8A6-A1B3-23FA-12D9C75C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D2091-9301-FBDA-BA95-35C0DC4DF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10436-8229-6C66-3AE5-8828C7564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34B0-4E06-48D0-AC3A-D8E9FBCDF53F}" type="datetimeFigureOut">
              <a:rPr lang="lv-LV" smtClean="0"/>
              <a:t>19.05.2023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30F01-BFD1-8C06-ED6F-0C9323B0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136A8-1864-43E1-C634-AC7C0DBE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ADB6-C346-4C37-B745-7192859D4DF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3683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4211C-E0CC-46D2-CA88-6FE124A3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D8B96-AECB-F027-AE36-F36123104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3CA22-5122-6851-B816-2F26E435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34B0-4E06-48D0-AC3A-D8E9FBCDF53F}" type="datetimeFigureOut">
              <a:rPr lang="lv-LV" smtClean="0"/>
              <a:t>19.05.2023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A1F96-F94B-A9FA-1203-2AC080CF1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5CF07-2854-7ADB-A4F6-3FBA0A238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ADB6-C346-4C37-B745-7192859D4DF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284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6C228-98B3-7B34-0C68-5565EA885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0E375-FD7B-2AD5-42A7-AC000FC2E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F68C2-1005-1EFF-E7D7-EE352CF9F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63E8B-8238-C3EB-CACC-6DDB32D0D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34B0-4E06-48D0-AC3A-D8E9FBCDF53F}" type="datetimeFigureOut">
              <a:rPr lang="lv-LV" smtClean="0"/>
              <a:t>19.05.2023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9567F-1FEC-083D-D4D7-E1897458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C5CAE-A080-A139-3ED3-5D8074AB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ADB6-C346-4C37-B745-7192859D4DF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682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5D337-15F4-6302-6787-6E89FA048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0B2F4-B0E0-E06B-E9D0-0C44D619A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DEC766-4B8E-853E-CBA4-08A81E29E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2233B4-48ED-5CA4-EBF1-99A4A0FCF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1E1BB-692B-96D4-F970-7E0DD8FCE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C1CE8F-C9E1-5398-E542-69B409EA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34B0-4E06-48D0-AC3A-D8E9FBCDF53F}" type="datetimeFigureOut">
              <a:rPr lang="lv-LV" smtClean="0"/>
              <a:t>19.05.2023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86B6D8-C69E-3876-E64F-B4EC9EC51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19E59-A1C2-001B-E665-ED46501A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ADB6-C346-4C37-B745-7192859D4DF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179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41DF-1819-CBE3-A8F0-1CB8B7046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432F3-35C3-F757-D2A6-897A3929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34B0-4E06-48D0-AC3A-D8E9FBCDF53F}" type="datetimeFigureOut">
              <a:rPr lang="lv-LV" smtClean="0"/>
              <a:t>19.05.2023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69D666-D757-76FA-81F6-D38B455EE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A21AA-2549-A38A-17C0-67CD6B16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ADB6-C346-4C37-B745-7192859D4DF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732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C44FA-3AD0-7BF8-FAD9-85C16C71E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34B0-4E06-48D0-AC3A-D8E9FBCDF53F}" type="datetimeFigureOut">
              <a:rPr lang="lv-LV" smtClean="0"/>
              <a:t>19.05.2023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87595F-0FB7-D773-65CF-3CB018D08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63E08-FB88-B856-8027-4B6C3367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ADB6-C346-4C37-B745-7192859D4DF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843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4F3D-B87D-5D73-3CE5-712509E9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AE2E6-8F07-B74E-E200-B84A1450C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A898E-E5FA-77FB-84EE-BD9357656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9A9F6-10DF-92A5-D45E-0EAAE966C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34B0-4E06-48D0-AC3A-D8E9FBCDF53F}" type="datetimeFigureOut">
              <a:rPr lang="lv-LV" smtClean="0"/>
              <a:t>19.05.2023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82546-E9E7-91BD-266C-2ECA6308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CE0DE-029D-62E3-45AC-85B4AFDC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ADB6-C346-4C37-B745-7192859D4DF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350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2613-4728-4331-BF15-ECF95D0E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54544A-4340-6036-AFF4-4A0E5EFCF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9D372F-AB7C-C250-DC85-1EE69053B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8B960-F97B-7260-D7C1-FDFD945D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34B0-4E06-48D0-AC3A-D8E9FBCDF53F}" type="datetimeFigureOut">
              <a:rPr lang="lv-LV" smtClean="0"/>
              <a:t>19.05.2023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8DC21-4E38-A770-4F62-DA178EFE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B4541-9F40-2E44-18EA-3D37A2B6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ADB6-C346-4C37-B745-7192859D4DF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882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F70C19-E9CD-F7BF-BD61-EB82F2F32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6B4F7-9E14-2D83-E9D0-6D42AB7DC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865CF-EC26-056F-1AA8-ED6D98713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034B0-4E06-48D0-AC3A-D8E9FBCDF53F}" type="datetimeFigureOut">
              <a:rPr lang="lv-LV" smtClean="0"/>
              <a:t>19.05.2023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EE042-D8C6-77E0-CB7E-290DCC966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F752E-9563-5E47-5C7D-FFAE139AB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8ADB6-C346-4C37-B745-7192859D4DF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322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415600" y="1842000"/>
            <a:ext cx="11360800" cy="188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PEDAGOGU PROFESIONĀLĀS KOMPETENCES PAŠVĒRTĒJUMA INSTRUMENTS</a:t>
            </a:r>
            <a:endParaRPr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415600" y="4301347"/>
            <a:ext cx="11360800" cy="183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GB" sz="2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Līga Āboltiņa, </a:t>
            </a:r>
            <a:r>
              <a:rPr lang="en-GB" sz="28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Gatis</a:t>
            </a:r>
            <a:r>
              <a:rPr lang="en-GB" sz="2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Lāma</a:t>
            </a:r>
            <a:endParaRPr sz="2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68750"/>
            </a:pPr>
            <a:r>
              <a:rPr lang="en-GB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1800" b="1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Augstākajā</a:t>
            </a:r>
            <a:r>
              <a:rPr lang="en-GB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izglītībā</a:t>
            </a:r>
            <a:r>
              <a:rPr lang="en-GB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studējošo</a:t>
            </a:r>
            <a:r>
              <a:rPr lang="en-GB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kompetenču</a:t>
            </a:r>
            <a:r>
              <a:rPr lang="en-GB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novērtējums</a:t>
            </a:r>
            <a:r>
              <a:rPr lang="en-GB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to </a:t>
            </a:r>
            <a:r>
              <a:rPr lang="en-GB" sz="1800" b="1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attīstības</a:t>
            </a:r>
            <a:r>
              <a:rPr lang="en-GB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dinamika</a:t>
            </a:r>
            <a:r>
              <a:rPr lang="en-GB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studiju</a:t>
            </a:r>
            <a:r>
              <a:rPr lang="en-GB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periodā</a:t>
            </a:r>
            <a:r>
              <a:rPr lang="en-GB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91666"/>
            </a:pPr>
            <a:r>
              <a:rPr lang="en-GB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ESF </a:t>
            </a:r>
            <a:r>
              <a:rPr lang="en-GB" sz="18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</a:t>
            </a:r>
            <a:r>
              <a:rPr lang="en-GB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Nr. 8.3.6.2. “</a:t>
            </a:r>
            <a:r>
              <a:rPr lang="en-GB" sz="18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Izglītības</a:t>
            </a:r>
            <a:r>
              <a:rPr lang="en-GB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kvalitātes</a:t>
            </a:r>
            <a:r>
              <a:rPr lang="en-GB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monitoringa</a:t>
            </a:r>
            <a:r>
              <a:rPr lang="en-GB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sistēmas</a:t>
            </a:r>
            <a:r>
              <a:rPr lang="en-GB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izveide</a:t>
            </a:r>
            <a:r>
              <a:rPr lang="en-GB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18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īstenošana</a:t>
            </a:r>
            <a:r>
              <a:rPr lang="en-GB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GB" sz="18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ietvaros</a:t>
            </a:r>
            <a:r>
              <a:rPr lang="en-GB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2. </a:t>
            </a:r>
            <a:r>
              <a:rPr lang="en-GB" sz="18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kārta</a:t>
            </a:r>
            <a:r>
              <a:rPr lang="en-GB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GB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8.3.6.2/17/I/001 (</a:t>
            </a:r>
            <a:r>
              <a:rPr lang="en-GB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Nr. ESS2022/442</a:t>
            </a:r>
            <a:r>
              <a:rPr lang="en-GB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1" name="Google Shape;13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2301" y="188418"/>
            <a:ext cx="4330700" cy="130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5" descr="C:\Users\Zanda\Downloads\IZM_samazinats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90433" y="93167"/>
            <a:ext cx="2311400" cy="149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3C81E-82AE-2087-DA8D-BDECB85D3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342900"/>
            <a:ext cx="3177372" cy="487729"/>
          </a:xfrm>
        </p:spPr>
        <p:txBody>
          <a:bodyPr>
            <a:noAutofit/>
          </a:bodyPr>
          <a:lstStyle/>
          <a:p>
            <a:pPr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Metodoloģija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B3E4E-ABC4-92F7-DF02-871343826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16" y="1096351"/>
            <a:ext cx="11352127" cy="5113270"/>
          </a:xfrm>
        </p:spPr>
        <p:txBody>
          <a:bodyPr>
            <a:normAutofit lnSpcReduction="10000"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Pētījumā piedalās studenti, kuri 2022./2023.gadā studē pēdējā kursā ar studiju programmu  kodu 41., 42., 46. (pēc LKI otrā klasifikāciju līmeņa)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Respondenti pārstāv 5 Latvijas augstskolas (Rēzeknes Tehnoloģiju augstskolu, Latvijas Universitāti, Daugavpils Universitāti, Jāzepa Vītola Latvijas Mūzikas akadēmiju, Liepājas Universitāti)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Aptaujā piedalījušies  198 respondenti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Aptaujas saturu veido 5 kompetences, 22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apakškompetenes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69 dimensijas jeb apgalvojumi, kurus topošie skolotāji novērtēja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Likerta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skalā, kur 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1-nav raksturīgi man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7-pilnībā raksturīgi man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213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D73E-01A2-3BB6-9D15-6BF4649E8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569" y="0"/>
            <a:ext cx="11816861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Topošo skolotāju profesionālo kompetenču pašvērtējums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6CF40AC-00CA-A7A5-DDC7-FCDD6F84C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840820"/>
              </p:ext>
            </p:extLst>
          </p:nvPr>
        </p:nvGraphicFramePr>
        <p:xfrm>
          <a:off x="187569" y="1700274"/>
          <a:ext cx="11646874" cy="3457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661">
                  <a:extLst>
                    <a:ext uri="{9D8B030D-6E8A-4147-A177-3AD203B41FA5}">
                      <a16:colId xmlns:a16="http://schemas.microsoft.com/office/drawing/2014/main" val="3353682070"/>
                    </a:ext>
                  </a:extLst>
                </a:gridCol>
                <a:gridCol w="4958861">
                  <a:extLst>
                    <a:ext uri="{9D8B030D-6E8A-4147-A177-3AD203B41FA5}">
                      <a16:colId xmlns:a16="http://schemas.microsoft.com/office/drawing/2014/main" val="4201931607"/>
                    </a:ext>
                  </a:extLst>
                </a:gridCol>
                <a:gridCol w="1301262">
                  <a:extLst>
                    <a:ext uri="{9D8B030D-6E8A-4147-A177-3AD203B41FA5}">
                      <a16:colId xmlns:a16="http://schemas.microsoft.com/office/drawing/2014/main" val="4219433318"/>
                    </a:ext>
                  </a:extLst>
                </a:gridCol>
                <a:gridCol w="1441938">
                  <a:extLst>
                    <a:ext uri="{9D8B030D-6E8A-4147-A177-3AD203B41FA5}">
                      <a16:colId xmlns:a16="http://schemas.microsoft.com/office/drawing/2014/main" val="2151939917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454914154"/>
                    </a:ext>
                  </a:extLst>
                </a:gridCol>
                <a:gridCol w="1283677">
                  <a:extLst>
                    <a:ext uri="{9D8B030D-6E8A-4147-A177-3AD203B41FA5}">
                      <a16:colId xmlns:a16="http://schemas.microsoft.com/office/drawing/2014/main" val="236565489"/>
                    </a:ext>
                  </a:extLst>
                </a:gridCol>
                <a:gridCol w="1072659">
                  <a:extLst>
                    <a:ext uri="{9D8B030D-6E8A-4147-A177-3AD203B41FA5}">
                      <a16:colId xmlns:a16="http://schemas.microsoft.com/office/drawing/2014/main" val="1767816926"/>
                    </a:ext>
                  </a:extLst>
                </a:gridCol>
              </a:tblGrid>
              <a:tr h="1147361">
                <a:tc>
                  <a:txBody>
                    <a:bodyPr/>
                    <a:lstStyle/>
                    <a:p>
                      <a:r>
                        <a:rPr lang="lv-LV" sz="2000" dirty="0"/>
                        <a:t>NR.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Kompetence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Vidējā vērtība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Standart novirze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Dispersija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solidFill>
                            <a:schemeClr val="bg1"/>
                          </a:solidFill>
                        </a:rPr>
                        <a:t>Asimetrijas koeficients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solidFill>
                            <a:schemeClr val="bg1"/>
                          </a:solidFill>
                        </a:rPr>
                        <a:t>Ekscesa koeficients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819628"/>
                  </a:ext>
                </a:extLst>
              </a:tr>
              <a:tr h="354523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Mācību procesa plānošana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-0,326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-0,463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154310"/>
                  </a:ext>
                </a:extLst>
              </a:tr>
              <a:tr h="354523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Mācību procesa īstenošana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-0,402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-0,475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828517"/>
                  </a:ext>
                </a:extLst>
              </a:tr>
              <a:tr h="354523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Profesionālās kompetences pilnveidošana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-0,409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-0,287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971001"/>
                  </a:ext>
                </a:extLst>
              </a:tr>
              <a:tr h="354523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Izglītības iestādes un izglītības jomas attīstība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-0,477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310677"/>
                  </a:ext>
                </a:extLst>
              </a:tr>
              <a:tr h="891998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Profesionālās darbības nodrošināšanas vispārējie uzdevumi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-0,332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-0,219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792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199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D73E-01A2-3BB6-9D15-6BF4649E8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5782" y="25500"/>
            <a:ext cx="6620435" cy="836146"/>
          </a:xfrm>
        </p:spPr>
        <p:txBody>
          <a:bodyPr>
            <a:normAutofit/>
          </a:bodyPr>
          <a:lstStyle/>
          <a:p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lv-LV" dirty="0"/>
              <a:t>.</a:t>
            </a:r>
            <a:r>
              <a:rPr lang="lv-LV" sz="4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Mācību procesa plānošana</a:t>
            </a: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6CF40AC-00CA-A7A5-DDC7-FCDD6F84C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855028"/>
              </p:ext>
            </p:extLst>
          </p:nvPr>
        </p:nvGraphicFramePr>
        <p:xfrm>
          <a:off x="212912" y="861646"/>
          <a:ext cx="11766176" cy="5784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640">
                  <a:extLst>
                    <a:ext uri="{9D8B030D-6E8A-4147-A177-3AD203B41FA5}">
                      <a16:colId xmlns:a16="http://schemas.microsoft.com/office/drawing/2014/main" val="3353682070"/>
                    </a:ext>
                  </a:extLst>
                </a:gridCol>
                <a:gridCol w="5197817">
                  <a:extLst>
                    <a:ext uri="{9D8B030D-6E8A-4147-A177-3AD203B41FA5}">
                      <a16:colId xmlns:a16="http://schemas.microsoft.com/office/drawing/2014/main" val="4201931607"/>
                    </a:ext>
                  </a:extLst>
                </a:gridCol>
                <a:gridCol w="1283948">
                  <a:extLst>
                    <a:ext uri="{9D8B030D-6E8A-4147-A177-3AD203B41FA5}">
                      <a16:colId xmlns:a16="http://schemas.microsoft.com/office/drawing/2014/main" val="4219433318"/>
                    </a:ext>
                  </a:extLst>
                </a:gridCol>
                <a:gridCol w="1344131">
                  <a:extLst>
                    <a:ext uri="{9D8B030D-6E8A-4147-A177-3AD203B41FA5}">
                      <a16:colId xmlns:a16="http://schemas.microsoft.com/office/drawing/2014/main" val="2151939917"/>
                    </a:ext>
                  </a:extLst>
                </a:gridCol>
                <a:gridCol w="862652">
                  <a:extLst>
                    <a:ext uri="{9D8B030D-6E8A-4147-A177-3AD203B41FA5}">
                      <a16:colId xmlns:a16="http://schemas.microsoft.com/office/drawing/2014/main" val="3454914154"/>
                    </a:ext>
                  </a:extLst>
                </a:gridCol>
                <a:gridCol w="983022">
                  <a:extLst>
                    <a:ext uri="{9D8B030D-6E8A-4147-A177-3AD203B41FA5}">
                      <a16:colId xmlns:a16="http://schemas.microsoft.com/office/drawing/2014/main" val="236565489"/>
                    </a:ext>
                  </a:extLst>
                </a:gridCol>
                <a:gridCol w="1288966">
                  <a:extLst>
                    <a:ext uri="{9D8B030D-6E8A-4147-A177-3AD203B41FA5}">
                      <a16:colId xmlns:a16="http://schemas.microsoft.com/office/drawing/2014/main" val="1767816926"/>
                    </a:ext>
                  </a:extLst>
                </a:gridCol>
              </a:tblGrid>
              <a:tr h="1336431">
                <a:tc>
                  <a:txBody>
                    <a:bodyPr/>
                    <a:lstStyle/>
                    <a:p>
                      <a:r>
                        <a:rPr lang="lv-LV" sz="2000" dirty="0"/>
                        <a:t>NR.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Kompetence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Vidējā vērtība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Standart novirze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Dispersija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bg1"/>
                          </a:solidFill>
                        </a:rPr>
                        <a:t>Asimetrijas koeficients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bg1"/>
                          </a:solidFill>
                        </a:rPr>
                        <a:t>Ekscesa koeficients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819628"/>
                  </a:ext>
                </a:extLst>
              </a:tr>
              <a:tr h="931985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27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definēt individualizētus mācību mērķus un plānot aktivitātes atbilstīgi sasniedzamajiem rezultātiem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54310"/>
                  </a:ext>
                </a:extLst>
              </a:tr>
              <a:tr h="1171947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izvērtēt mācību procesa norisi un plānot mācību procesu atbilstīgi izglītojamo vajadzībām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-0,381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828517"/>
                  </a:ext>
                </a:extLst>
              </a:tr>
              <a:tr h="1171947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izvēlēties un veidot skaidrus un izglītojamo sasniedzamajiem mācīšanās mērķiem atbilstīgus vērtēšanas kritērijus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971001"/>
                  </a:ext>
                </a:extLst>
              </a:tr>
              <a:tr h="1171947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definēt individualizētus mācību mērķus un plānot aktivitātes atbilstīgi sasniedzamajiem rezultātiem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-0,475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310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355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D73E-01A2-3BB6-9D15-6BF4649E8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347" y="0"/>
            <a:ext cx="6907306" cy="555266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2. </a:t>
            </a:r>
            <a:r>
              <a:rPr lang="lv-LV" sz="4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Mācību procesa īstenošana</a:t>
            </a:r>
            <a:r>
              <a:rPr lang="lv-LV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6CF40AC-00CA-A7A5-DDC7-FCDD6F84C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915046"/>
              </p:ext>
            </p:extLst>
          </p:nvPr>
        </p:nvGraphicFramePr>
        <p:xfrm>
          <a:off x="304800" y="555266"/>
          <a:ext cx="11743764" cy="6046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105">
                  <a:extLst>
                    <a:ext uri="{9D8B030D-6E8A-4147-A177-3AD203B41FA5}">
                      <a16:colId xmlns:a16="http://schemas.microsoft.com/office/drawing/2014/main" val="3353682070"/>
                    </a:ext>
                  </a:extLst>
                </a:gridCol>
                <a:gridCol w="6663495">
                  <a:extLst>
                    <a:ext uri="{9D8B030D-6E8A-4147-A177-3AD203B41FA5}">
                      <a16:colId xmlns:a16="http://schemas.microsoft.com/office/drawing/2014/main" val="4201931607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4219433318"/>
                    </a:ext>
                  </a:extLst>
                </a:gridCol>
                <a:gridCol w="861646">
                  <a:extLst>
                    <a:ext uri="{9D8B030D-6E8A-4147-A177-3AD203B41FA5}">
                      <a16:colId xmlns:a16="http://schemas.microsoft.com/office/drawing/2014/main" val="2151939917"/>
                    </a:ext>
                  </a:extLst>
                </a:gridCol>
                <a:gridCol w="949570">
                  <a:extLst>
                    <a:ext uri="{9D8B030D-6E8A-4147-A177-3AD203B41FA5}">
                      <a16:colId xmlns:a16="http://schemas.microsoft.com/office/drawing/2014/main" val="3454914154"/>
                    </a:ext>
                  </a:extLst>
                </a:gridCol>
                <a:gridCol w="756138">
                  <a:extLst>
                    <a:ext uri="{9D8B030D-6E8A-4147-A177-3AD203B41FA5}">
                      <a16:colId xmlns:a16="http://schemas.microsoft.com/office/drawing/2014/main" val="236565489"/>
                    </a:ext>
                  </a:extLst>
                </a:gridCol>
                <a:gridCol w="987841">
                  <a:extLst>
                    <a:ext uri="{9D8B030D-6E8A-4147-A177-3AD203B41FA5}">
                      <a16:colId xmlns:a16="http://schemas.microsoft.com/office/drawing/2014/main" val="1767816926"/>
                    </a:ext>
                  </a:extLst>
                </a:gridCol>
              </a:tblGrid>
              <a:tr h="1396626">
                <a:tc>
                  <a:txBody>
                    <a:bodyPr/>
                    <a:lstStyle/>
                    <a:p>
                      <a:r>
                        <a:rPr lang="lv-LV" sz="2000" dirty="0"/>
                        <a:t>NR.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Kompetence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Vidējā vērtība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Standart novirze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Dispersija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bg1"/>
                          </a:solidFill>
                        </a:rPr>
                        <a:t>Asimetrijas koeficients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bg1"/>
                          </a:solidFill>
                        </a:rPr>
                        <a:t>Ekscesa koeficients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819628"/>
                  </a:ext>
                </a:extLst>
              </a:tr>
              <a:tr h="1015310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veidot iekļaujošu, intelektuāli rosinošu un emocionāli drošu izglītojamo mācīšanās un attīstības vajadzībām atbilstīgu, uz sadarbību vērstu mācību vidi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54310"/>
                  </a:ext>
                </a:extLst>
              </a:tr>
              <a:tr h="649898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attīstīt izglītojamo un savas sociālās un emocionālās kompetences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828517"/>
                  </a:ext>
                </a:extLst>
              </a:tr>
              <a:tr h="568038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diagnosticēt izglītojamo vajadzības un sniegt atbalstu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-0,746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971001"/>
                  </a:ext>
                </a:extLst>
              </a:tr>
              <a:tr h="321909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sadarboties ar izglītojamo vecākiem vai aizbildņiem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-1,131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310677"/>
                  </a:ext>
                </a:extLst>
              </a:tr>
              <a:tr h="1396036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sniegt savlaicīgu un izmantojamu atgriezenisko saiti izglītojamajiem mācību procesā par viņu sniegumu, iesaistot izglītojamos sava darba izvērtēšanā un piedāvājot atbilstošas iespējas un atbalstu snieguma uzlabošanai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792515"/>
                  </a:ext>
                </a:extLst>
              </a:tr>
              <a:tr h="649898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izvērtēt ar digitālo tehnoloģiju lietošanu saistītos riskus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-0,980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837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428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D73E-01A2-3BB6-9D15-6BF4649E8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5423"/>
            <a:ext cx="10515602" cy="782357"/>
          </a:xfrm>
        </p:spPr>
        <p:txBody>
          <a:bodyPr>
            <a:normAutofit/>
          </a:bodyPr>
          <a:lstStyle/>
          <a:p>
            <a:pPr algn="ctr"/>
            <a:r>
              <a:rPr lang="lv-LV" dirty="0"/>
              <a:t>3.</a:t>
            </a:r>
            <a:r>
              <a:rPr lang="lv-LV" sz="4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 kompetences pilnveidošana </a:t>
            </a:r>
            <a:endParaRPr lang="lv-LV" sz="36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6CF40AC-00CA-A7A5-DDC7-FCDD6F84C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833485"/>
              </p:ext>
            </p:extLst>
          </p:nvPr>
        </p:nvGraphicFramePr>
        <p:xfrm>
          <a:off x="229744" y="1057779"/>
          <a:ext cx="11657457" cy="535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196">
                  <a:extLst>
                    <a:ext uri="{9D8B030D-6E8A-4147-A177-3AD203B41FA5}">
                      <a16:colId xmlns:a16="http://schemas.microsoft.com/office/drawing/2014/main" val="3353682070"/>
                    </a:ext>
                  </a:extLst>
                </a:gridCol>
                <a:gridCol w="5839025">
                  <a:extLst>
                    <a:ext uri="{9D8B030D-6E8A-4147-A177-3AD203B41FA5}">
                      <a16:colId xmlns:a16="http://schemas.microsoft.com/office/drawing/2014/main" val="4201931607"/>
                    </a:ext>
                  </a:extLst>
                </a:gridCol>
                <a:gridCol w="1111623">
                  <a:extLst>
                    <a:ext uri="{9D8B030D-6E8A-4147-A177-3AD203B41FA5}">
                      <a16:colId xmlns:a16="http://schemas.microsoft.com/office/drawing/2014/main" val="4219433318"/>
                    </a:ext>
                  </a:extLst>
                </a:gridCol>
                <a:gridCol w="1147483">
                  <a:extLst>
                    <a:ext uri="{9D8B030D-6E8A-4147-A177-3AD203B41FA5}">
                      <a16:colId xmlns:a16="http://schemas.microsoft.com/office/drawing/2014/main" val="2151939917"/>
                    </a:ext>
                  </a:extLst>
                </a:gridCol>
                <a:gridCol w="878541">
                  <a:extLst>
                    <a:ext uri="{9D8B030D-6E8A-4147-A177-3AD203B41FA5}">
                      <a16:colId xmlns:a16="http://schemas.microsoft.com/office/drawing/2014/main" val="3454914154"/>
                    </a:ext>
                  </a:extLst>
                </a:gridCol>
                <a:gridCol w="986117">
                  <a:extLst>
                    <a:ext uri="{9D8B030D-6E8A-4147-A177-3AD203B41FA5}">
                      <a16:colId xmlns:a16="http://schemas.microsoft.com/office/drawing/2014/main" val="236565489"/>
                    </a:ext>
                  </a:extLst>
                </a:gridCol>
                <a:gridCol w="896472">
                  <a:extLst>
                    <a:ext uri="{9D8B030D-6E8A-4147-A177-3AD203B41FA5}">
                      <a16:colId xmlns:a16="http://schemas.microsoft.com/office/drawing/2014/main" val="1767816926"/>
                    </a:ext>
                  </a:extLst>
                </a:gridCol>
              </a:tblGrid>
              <a:tr h="1562329">
                <a:tc>
                  <a:txBody>
                    <a:bodyPr/>
                    <a:lstStyle/>
                    <a:p>
                      <a:r>
                        <a:rPr lang="lv-LV" sz="2000" dirty="0"/>
                        <a:t>NR.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Kompetence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Vidējā vērtība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Standart novirze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Dispersija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bg1"/>
                          </a:solidFill>
                        </a:rPr>
                        <a:t>Asimetrijas koeficients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bg1"/>
                          </a:solidFill>
                        </a:rPr>
                        <a:t>Ekscesa koeficients 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819628"/>
                  </a:ext>
                </a:extLst>
              </a:tr>
              <a:tr h="1271252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stratēģiski izvērtēt lietoto metožu atbilstību izglītojamo mācīšanās izaugsmes sekmēšanai un pielāgot mācību saturu un procesu, ņemot vērā izglītojamo vērtēšanā iegūto informāciju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-0,319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-0,395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54310"/>
                  </a:ext>
                </a:extLst>
              </a:tr>
              <a:tr h="627529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sniegt profesionālu atbalstu, sekmējot savu un kolēģu pedagoģiskās prakses pilnveidi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828517"/>
                  </a:ext>
                </a:extLst>
              </a:tr>
              <a:tr h="1272988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izvērtēt savu pedagoģisko praksi, ņemot vērā izglītojamo mācību rezultātus, kolēģu sniegto atgriezenisko saiti, skolotāja profesijas standartu un jaunākās aktualitātes pedagoģijā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-0,839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971001"/>
                  </a:ext>
                </a:extLst>
              </a:tr>
              <a:tr h="558357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plānot un organizēt savu profesionālo pilnveidi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-0,880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310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239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D73E-01A2-3BB6-9D15-6BF4649E8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58" y="132044"/>
            <a:ext cx="11510683" cy="818216"/>
          </a:xfrm>
        </p:spPr>
        <p:txBody>
          <a:bodyPr>
            <a:normAutofit/>
          </a:bodyPr>
          <a:lstStyle/>
          <a:p>
            <a:pPr algn="ctr"/>
            <a:r>
              <a:rPr lang="lv-LV" dirty="0"/>
              <a:t>4.</a:t>
            </a:r>
            <a:r>
              <a:rPr lang="lv-LV" sz="4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Izglītības iestādes un izglītības jomas attīstība  </a:t>
            </a:r>
            <a:endParaRPr lang="lv-LV" sz="36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6CF40AC-00CA-A7A5-DDC7-FCDD6F84C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021276"/>
              </p:ext>
            </p:extLst>
          </p:nvPr>
        </p:nvGraphicFramePr>
        <p:xfrm>
          <a:off x="340658" y="950261"/>
          <a:ext cx="11510682" cy="5678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146">
                  <a:extLst>
                    <a:ext uri="{9D8B030D-6E8A-4147-A177-3AD203B41FA5}">
                      <a16:colId xmlns:a16="http://schemas.microsoft.com/office/drawing/2014/main" val="3353682070"/>
                    </a:ext>
                  </a:extLst>
                </a:gridCol>
                <a:gridCol w="6538088">
                  <a:extLst>
                    <a:ext uri="{9D8B030D-6E8A-4147-A177-3AD203B41FA5}">
                      <a16:colId xmlns:a16="http://schemas.microsoft.com/office/drawing/2014/main" val="42019316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1943331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51939917"/>
                    </a:ext>
                  </a:extLst>
                </a:gridCol>
                <a:gridCol w="706143">
                  <a:extLst>
                    <a:ext uri="{9D8B030D-6E8A-4147-A177-3AD203B41FA5}">
                      <a16:colId xmlns:a16="http://schemas.microsoft.com/office/drawing/2014/main" val="3454914154"/>
                    </a:ext>
                  </a:extLst>
                </a:gridCol>
                <a:gridCol w="770965">
                  <a:extLst>
                    <a:ext uri="{9D8B030D-6E8A-4147-A177-3AD203B41FA5}">
                      <a16:colId xmlns:a16="http://schemas.microsoft.com/office/drawing/2014/main" val="236565489"/>
                    </a:ext>
                  </a:extLst>
                </a:gridCol>
                <a:gridCol w="878540">
                  <a:extLst>
                    <a:ext uri="{9D8B030D-6E8A-4147-A177-3AD203B41FA5}">
                      <a16:colId xmlns:a16="http://schemas.microsoft.com/office/drawing/2014/main" val="1767816926"/>
                    </a:ext>
                  </a:extLst>
                </a:gridCol>
              </a:tblGrid>
              <a:tr h="1441247">
                <a:tc>
                  <a:txBody>
                    <a:bodyPr/>
                    <a:lstStyle/>
                    <a:p>
                      <a:r>
                        <a:rPr lang="lv-LV" sz="2000" dirty="0"/>
                        <a:t>NR.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Kompetence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Vidējā vērtība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Standart novirze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Dispersija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bg1"/>
                          </a:solidFill>
                        </a:rPr>
                        <a:t>Asimetrijas koeficients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bg1"/>
                          </a:solidFill>
                        </a:rPr>
                        <a:t>Ekscesa koeficients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819628"/>
                  </a:ext>
                </a:extLst>
              </a:tr>
              <a:tr h="861646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izprast izglītības iestādes stratēģiskās attīstības redzējumu un savas kompetences ietvaros iesaistīties plānoto mērķu sasniegšanā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154310"/>
                  </a:ext>
                </a:extLst>
              </a:tr>
              <a:tr h="924364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izstrādāt mācību saturu un mācību līdzekļus, saskaņā ar vēsturisko pieredzi, inovācijām un jaunākajām tendencēm pedagoģijā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-0,853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82851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izprast dažāda mēroga izglītības jomas </a:t>
                      </a:r>
                      <a:r>
                        <a:rPr lang="lv-LV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rīcībpolitikas</a:t>
                      </a:r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stratēģiskos mērķus un iesaistīties to īstenošanā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971001"/>
                  </a:ext>
                </a:extLst>
              </a:tr>
              <a:tr h="760777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sniegt konstruktīvu atgriezenisko saikni un priekšlikumus ar izglītības jomu saistītu jautājumu risināšanai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-0,730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310677"/>
                  </a:ext>
                </a:extLst>
              </a:tr>
              <a:tr h="944254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mērķtiecīgi un racionāli lietot informācijas un komunikāciju tehnoloģijas (IKT) mācību procesā un profesionālajā pilnveidē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-0,981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792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012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D73E-01A2-3BB6-9D15-6BF4649E8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dirty="0"/>
              <a:t>5.</a:t>
            </a:r>
            <a:r>
              <a:rPr lang="lv-LV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 darbības nodrošināšanas vispārējie uzdevumi </a:t>
            </a:r>
            <a:endParaRPr lang="lv-LV" sz="36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6CF40AC-00CA-A7A5-DDC7-FCDD6F84C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051738"/>
              </p:ext>
            </p:extLst>
          </p:nvPr>
        </p:nvGraphicFramePr>
        <p:xfrm>
          <a:off x="372208" y="1912187"/>
          <a:ext cx="11447583" cy="3802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826">
                  <a:extLst>
                    <a:ext uri="{9D8B030D-6E8A-4147-A177-3AD203B41FA5}">
                      <a16:colId xmlns:a16="http://schemas.microsoft.com/office/drawing/2014/main" val="3353682070"/>
                    </a:ext>
                  </a:extLst>
                </a:gridCol>
                <a:gridCol w="5121674">
                  <a:extLst>
                    <a:ext uri="{9D8B030D-6E8A-4147-A177-3AD203B41FA5}">
                      <a16:colId xmlns:a16="http://schemas.microsoft.com/office/drawing/2014/main" val="4201931607"/>
                    </a:ext>
                  </a:extLst>
                </a:gridCol>
                <a:gridCol w="1125415">
                  <a:extLst>
                    <a:ext uri="{9D8B030D-6E8A-4147-A177-3AD203B41FA5}">
                      <a16:colId xmlns:a16="http://schemas.microsoft.com/office/drawing/2014/main" val="4219433318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2151939917"/>
                    </a:ext>
                  </a:extLst>
                </a:gridCol>
                <a:gridCol w="1037493">
                  <a:extLst>
                    <a:ext uri="{9D8B030D-6E8A-4147-A177-3AD203B41FA5}">
                      <a16:colId xmlns:a16="http://schemas.microsoft.com/office/drawing/2014/main" val="3454914154"/>
                    </a:ext>
                  </a:extLst>
                </a:gridCol>
                <a:gridCol w="984738">
                  <a:extLst>
                    <a:ext uri="{9D8B030D-6E8A-4147-A177-3AD203B41FA5}">
                      <a16:colId xmlns:a16="http://schemas.microsoft.com/office/drawing/2014/main" val="236565489"/>
                    </a:ext>
                  </a:extLst>
                </a:gridCol>
                <a:gridCol w="1128345">
                  <a:extLst>
                    <a:ext uri="{9D8B030D-6E8A-4147-A177-3AD203B41FA5}">
                      <a16:colId xmlns:a16="http://schemas.microsoft.com/office/drawing/2014/main" val="1767816926"/>
                    </a:ext>
                  </a:extLst>
                </a:gridCol>
              </a:tblGrid>
              <a:tr h="1340967">
                <a:tc>
                  <a:txBody>
                    <a:bodyPr/>
                    <a:lstStyle/>
                    <a:p>
                      <a:r>
                        <a:rPr lang="lv-LV" sz="2000" dirty="0"/>
                        <a:t>NR.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Kompetence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Vidējā vērtība</a:t>
                      </a:r>
                    </a:p>
                  </a:txBody>
                  <a:tcPr vert="vert27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Standart novirze</a:t>
                      </a:r>
                    </a:p>
                  </a:txBody>
                  <a:tcPr vert="vert27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Dispersija</a:t>
                      </a:r>
                    </a:p>
                  </a:txBody>
                  <a:tcPr vert="vert27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bg1"/>
                          </a:solidFill>
                        </a:rPr>
                        <a:t>Asimetrijas koeficients</a:t>
                      </a:r>
                    </a:p>
                  </a:txBody>
                  <a:tcPr vert="vert27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bg1"/>
                          </a:solidFill>
                        </a:rPr>
                        <a:t>Ekscesa koeficients </a:t>
                      </a:r>
                    </a:p>
                  </a:txBody>
                  <a:tcPr vert="vert27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819628"/>
                  </a:ext>
                </a:extLst>
              </a:tr>
              <a:tr h="268169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rīkoties atbilstīgi tiesību aktos noteiktajam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-0,849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-0,283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54310"/>
                  </a:ext>
                </a:extLst>
              </a:tr>
              <a:tr h="791426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brīvi un korekti sazināties valsts valodā un izteikt savu viedokli vismaz vēl vienā Eiropas Savienības oficiālajā valodā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828517"/>
                  </a:ext>
                </a:extLst>
              </a:tr>
              <a:tr h="785059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 novērtēt fiziskās, intelektuālās, emocionālās veselības stāvokli un atbilstīgi rīkoties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971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822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A187F-76BA-C44F-FAB0-9C94C3916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757" y="501423"/>
            <a:ext cx="9895114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Saistība starp topošo skolotāju profesionālajām kompetencēm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34A0-3702-1353-90BE-6C4FD6E6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272" y="2377691"/>
            <a:ext cx="10515600" cy="3978886"/>
          </a:xfrm>
        </p:spPr>
        <p:txBody>
          <a:bodyPr/>
          <a:lstStyle/>
          <a:p>
            <a:pPr marL="0" indent="0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Salīdzinot visus iespējamos caurviju prasmju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apakškompetenču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pārus (231), var secināt: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starp 191 pāri ( </a:t>
            </a:r>
            <a:r>
              <a:rPr lang="lv-LV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~83% gadījumu)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veidojas statistiski nozīmīga vidēji izteikta vai izteikta korelācija (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r&gt;0,3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starp 19 pāriem ( </a:t>
            </a:r>
            <a:r>
              <a:rPr lang="lv-LV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~8%)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veidojas statistiski nozīmīga izteikta korelācija (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r&gt;0,6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70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1952F-B98D-CD15-A23B-FC5B6696A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777" y="189279"/>
            <a:ext cx="8024446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Saistība starp topošo skolotāju profesionālajām kompetencēm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4A821-1E17-197B-E1AB-4057699D6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272" y="1760311"/>
            <a:ext cx="10515600" cy="4351338"/>
          </a:xfrm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Cieša korelācija novērojama starp  trīs kompetenču grupām (</a:t>
            </a:r>
            <a:r>
              <a:rPr lang="lv-LV" b="0" i="1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Mācību procesa plānošana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b="0" i="1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Mācību procesa īstenošana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b="0" i="1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Profesionālās kompetences pilnveidošana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un 5. kompetenču grupas (</a:t>
            </a:r>
            <a:r>
              <a:rPr lang="lv-LV" b="0" i="1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Izglītības iestādes un izglītības jomas attīstība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b="0" i="1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5.Profesionālās darbības nodrošināšanas vispārējie uzdevumi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apakškompetences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neveido statistiski nozīmīgas izteiktas korelācijas.</a:t>
            </a:r>
          </a:p>
        </p:txBody>
      </p:sp>
    </p:spTree>
    <p:extLst>
      <p:ext uri="{BB962C8B-B14F-4D97-AF65-F5344CB8AC3E}">
        <p14:creationId xmlns:p14="http://schemas.microsoft.com/office/powerpoint/2010/main" val="904045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3D230A4-6BF8-AC2A-2C2E-EF5A13824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4134"/>
            <a:ext cx="12192000" cy="669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96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/>
        </p:nvSpPr>
        <p:spPr>
          <a:xfrm>
            <a:off x="584200" y="589171"/>
            <a:ext cx="110236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pPr algn="ctr"/>
            <a:r>
              <a:rPr lang="en-GB" sz="32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Pedagogu</a:t>
            </a:r>
            <a:r>
              <a:rPr lang="en-GB" sz="3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2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profesionālās</a:t>
            </a:r>
            <a:r>
              <a:rPr lang="en-GB" sz="3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2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kompetences</a:t>
            </a:r>
            <a:r>
              <a:rPr lang="en-GB" sz="3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2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pašvērtējuma</a:t>
            </a:r>
            <a:r>
              <a:rPr lang="en-GB" sz="3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instruments- </a:t>
            </a:r>
            <a:r>
              <a:rPr lang="en-GB" sz="32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aptauja</a:t>
            </a:r>
            <a:endParaRPr sz="3200" dirty="0"/>
          </a:p>
        </p:txBody>
      </p:sp>
      <p:graphicFrame>
        <p:nvGraphicFramePr>
          <p:cNvPr id="140" name="Google Shape;138;p26">
            <a:extLst>
              <a:ext uri="{FF2B5EF4-FFF2-40B4-BE49-F238E27FC236}">
                <a16:creationId xmlns:a16="http://schemas.microsoft.com/office/drawing/2014/main" id="{019B837D-85C0-9268-6BED-ED396BD88B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4660856"/>
              </p:ext>
            </p:extLst>
          </p:nvPr>
        </p:nvGraphicFramePr>
        <p:xfrm>
          <a:off x="584200" y="2235200"/>
          <a:ext cx="10627600" cy="349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A945-234A-0307-1FC4-9ED4F3FEF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4746" y="274515"/>
            <a:ext cx="6582508" cy="813044"/>
          </a:xfrm>
        </p:spPr>
        <p:txBody>
          <a:bodyPr>
            <a:normAutofit/>
          </a:bodyPr>
          <a:lstStyle/>
          <a:p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Pētījumā izvirzītās hipotēzes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3594B-8280-5F3C-0AB6-604059A8F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557" y="1354016"/>
            <a:ext cx="10978243" cy="4822948"/>
          </a:xfrm>
        </p:spPr>
        <p:txBody>
          <a:bodyPr>
            <a:normAutofit lnSpcReduction="10000"/>
          </a:bodyPr>
          <a:lstStyle/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Studenta materiālais stāvoklis ietekmē skolotāju profesionālo kompetenču pašvērtējumu (</a:t>
            </a:r>
            <a:r>
              <a:rPr lang="lv-LV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Kruskal-Wallis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test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Studenta iespēja veltīt laiku studijām ietekmē skolotāju profesionālo kompetenču pašvērtējumu (</a:t>
            </a:r>
            <a:r>
              <a:rPr lang="lv-LV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Kruskal-Wallis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test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Studenta nodarbinātība paralēli studijām ietekmē skolotāju profesionālo kompetenču pašvērtējumu (</a:t>
            </a:r>
            <a:r>
              <a:rPr lang="lv-LV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Kruskal-Wallis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test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Studenta darba pieredze ietekmē skolotāju profesionālo kompetenču pašvērtējumu (</a:t>
            </a:r>
            <a:r>
              <a:rPr lang="lv-LV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Kruskal-Wallis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test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Studenta vecums ietekmē skolotāju profesionālo kompetenču pašvērtējumu (</a:t>
            </a:r>
            <a:r>
              <a:rPr lang="lv-LV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Spearman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rank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4984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5FBC-5924-967E-13AC-66A8D09A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643" y="261758"/>
            <a:ext cx="11223171" cy="1673860"/>
          </a:xfrm>
        </p:spPr>
        <p:txBody>
          <a:bodyPr>
            <a:normAutofit fontScale="90000"/>
          </a:bodyPr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SECINĀJUMS</a:t>
            </a: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Topošo skolotāju materiālais stāvoklis neietekmē skolotāju profesionālo kompetenču pašvērtējumu.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9C1130C-8DEC-0CC1-36DC-2AE75E7C9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300920"/>
              </p:ext>
            </p:extLst>
          </p:nvPr>
        </p:nvGraphicFramePr>
        <p:xfrm>
          <a:off x="843643" y="2434119"/>
          <a:ext cx="9639289" cy="1546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299">
                  <a:extLst>
                    <a:ext uri="{9D8B030D-6E8A-4147-A177-3AD203B41FA5}">
                      <a16:colId xmlns:a16="http://schemas.microsoft.com/office/drawing/2014/main" val="2087367174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3828637560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3965494132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1470043670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1180561583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847926925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983742875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4268897198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986005629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3434316320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2148158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COMP_2.5.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COMP_2.7.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33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Chi-Square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61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8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Asymp. Sig.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72651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45ED44-B631-E4CF-C536-A5C3169218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945305"/>
              </p:ext>
            </p:extLst>
          </p:nvPr>
        </p:nvGraphicFramePr>
        <p:xfrm>
          <a:off x="778295" y="4259506"/>
          <a:ext cx="10515583" cy="167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891">
                  <a:extLst>
                    <a:ext uri="{9D8B030D-6E8A-4147-A177-3AD203B41FA5}">
                      <a16:colId xmlns:a16="http://schemas.microsoft.com/office/drawing/2014/main" val="2087367174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828637560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965494132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1470043670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1180561583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847926925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983742875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4268897198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986005629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434316320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2148158531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096149009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115375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COMP_4.5.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33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Chi-Square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61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8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Asymp. Sig.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72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155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5FBC-5924-967E-13AC-66A8D09A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29" y="571500"/>
            <a:ext cx="11741540" cy="132774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SECINĀJUMS </a:t>
            </a:r>
            <a:b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Topošo skolotāju iespēja veltīt laiku studijām neietekmē skolotāju profesionālo kompetenču pašvērtējumu.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B905630-89D1-C66D-9ADD-8F985DE607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008156"/>
              </p:ext>
            </p:extLst>
          </p:nvPr>
        </p:nvGraphicFramePr>
        <p:xfrm>
          <a:off x="351529" y="2335076"/>
          <a:ext cx="9562134" cy="161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294">
                  <a:extLst>
                    <a:ext uri="{9D8B030D-6E8A-4147-A177-3AD203B41FA5}">
                      <a16:colId xmlns:a16="http://schemas.microsoft.com/office/drawing/2014/main" val="2087367174"/>
                    </a:ext>
                  </a:extLst>
                </a:gridCol>
                <a:gridCol w="887884">
                  <a:extLst>
                    <a:ext uri="{9D8B030D-6E8A-4147-A177-3AD203B41FA5}">
                      <a16:colId xmlns:a16="http://schemas.microsoft.com/office/drawing/2014/main" val="3828637560"/>
                    </a:ext>
                  </a:extLst>
                </a:gridCol>
                <a:gridCol w="887884">
                  <a:extLst>
                    <a:ext uri="{9D8B030D-6E8A-4147-A177-3AD203B41FA5}">
                      <a16:colId xmlns:a16="http://schemas.microsoft.com/office/drawing/2014/main" val="3965494132"/>
                    </a:ext>
                  </a:extLst>
                </a:gridCol>
                <a:gridCol w="887884">
                  <a:extLst>
                    <a:ext uri="{9D8B030D-6E8A-4147-A177-3AD203B41FA5}">
                      <a16:colId xmlns:a16="http://schemas.microsoft.com/office/drawing/2014/main" val="1470043670"/>
                    </a:ext>
                  </a:extLst>
                </a:gridCol>
                <a:gridCol w="887884">
                  <a:extLst>
                    <a:ext uri="{9D8B030D-6E8A-4147-A177-3AD203B41FA5}">
                      <a16:colId xmlns:a16="http://schemas.microsoft.com/office/drawing/2014/main" val="1180561583"/>
                    </a:ext>
                  </a:extLst>
                </a:gridCol>
                <a:gridCol w="887884">
                  <a:extLst>
                    <a:ext uri="{9D8B030D-6E8A-4147-A177-3AD203B41FA5}">
                      <a16:colId xmlns:a16="http://schemas.microsoft.com/office/drawing/2014/main" val="847926925"/>
                    </a:ext>
                  </a:extLst>
                </a:gridCol>
                <a:gridCol w="887884">
                  <a:extLst>
                    <a:ext uri="{9D8B030D-6E8A-4147-A177-3AD203B41FA5}">
                      <a16:colId xmlns:a16="http://schemas.microsoft.com/office/drawing/2014/main" val="983742875"/>
                    </a:ext>
                  </a:extLst>
                </a:gridCol>
                <a:gridCol w="887884">
                  <a:extLst>
                    <a:ext uri="{9D8B030D-6E8A-4147-A177-3AD203B41FA5}">
                      <a16:colId xmlns:a16="http://schemas.microsoft.com/office/drawing/2014/main" val="4268897198"/>
                    </a:ext>
                  </a:extLst>
                </a:gridCol>
                <a:gridCol w="887884">
                  <a:extLst>
                    <a:ext uri="{9D8B030D-6E8A-4147-A177-3AD203B41FA5}">
                      <a16:colId xmlns:a16="http://schemas.microsoft.com/office/drawing/2014/main" val="986005629"/>
                    </a:ext>
                  </a:extLst>
                </a:gridCol>
                <a:gridCol w="887884">
                  <a:extLst>
                    <a:ext uri="{9D8B030D-6E8A-4147-A177-3AD203B41FA5}">
                      <a16:colId xmlns:a16="http://schemas.microsoft.com/office/drawing/2014/main" val="3434316320"/>
                    </a:ext>
                  </a:extLst>
                </a:gridCol>
                <a:gridCol w="887884">
                  <a:extLst>
                    <a:ext uri="{9D8B030D-6E8A-4147-A177-3AD203B41FA5}">
                      <a16:colId xmlns:a16="http://schemas.microsoft.com/office/drawing/2014/main" val="2148158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COMP_2.5.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COMP_2.7.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33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Chi-Square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61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8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Asymp. Sig.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72651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DA8A7B8-333D-0EBE-0E22-FE22008696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242109"/>
              </p:ext>
            </p:extLst>
          </p:nvPr>
        </p:nvGraphicFramePr>
        <p:xfrm>
          <a:off x="351529" y="4381273"/>
          <a:ext cx="11425505" cy="1546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885">
                  <a:extLst>
                    <a:ext uri="{9D8B030D-6E8A-4147-A177-3AD203B41FA5}">
                      <a16:colId xmlns:a16="http://schemas.microsoft.com/office/drawing/2014/main" val="2087367174"/>
                    </a:ext>
                  </a:extLst>
                </a:gridCol>
                <a:gridCol w="878885">
                  <a:extLst>
                    <a:ext uri="{9D8B030D-6E8A-4147-A177-3AD203B41FA5}">
                      <a16:colId xmlns:a16="http://schemas.microsoft.com/office/drawing/2014/main" val="3828637560"/>
                    </a:ext>
                  </a:extLst>
                </a:gridCol>
                <a:gridCol w="878885">
                  <a:extLst>
                    <a:ext uri="{9D8B030D-6E8A-4147-A177-3AD203B41FA5}">
                      <a16:colId xmlns:a16="http://schemas.microsoft.com/office/drawing/2014/main" val="3965494132"/>
                    </a:ext>
                  </a:extLst>
                </a:gridCol>
                <a:gridCol w="878885">
                  <a:extLst>
                    <a:ext uri="{9D8B030D-6E8A-4147-A177-3AD203B41FA5}">
                      <a16:colId xmlns:a16="http://schemas.microsoft.com/office/drawing/2014/main" val="1470043670"/>
                    </a:ext>
                  </a:extLst>
                </a:gridCol>
                <a:gridCol w="878885">
                  <a:extLst>
                    <a:ext uri="{9D8B030D-6E8A-4147-A177-3AD203B41FA5}">
                      <a16:colId xmlns:a16="http://schemas.microsoft.com/office/drawing/2014/main" val="1180561583"/>
                    </a:ext>
                  </a:extLst>
                </a:gridCol>
                <a:gridCol w="878885">
                  <a:extLst>
                    <a:ext uri="{9D8B030D-6E8A-4147-A177-3AD203B41FA5}">
                      <a16:colId xmlns:a16="http://schemas.microsoft.com/office/drawing/2014/main" val="847926925"/>
                    </a:ext>
                  </a:extLst>
                </a:gridCol>
                <a:gridCol w="878885">
                  <a:extLst>
                    <a:ext uri="{9D8B030D-6E8A-4147-A177-3AD203B41FA5}">
                      <a16:colId xmlns:a16="http://schemas.microsoft.com/office/drawing/2014/main" val="983742875"/>
                    </a:ext>
                  </a:extLst>
                </a:gridCol>
                <a:gridCol w="878885">
                  <a:extLst>
                    <a:ext uri="{9D8B030D-6E8A-4147-A177-3AD203B41FA5}">
                      <a16:colId xmlns:a16="http://schemas.microsoft.com/office/drawing/2014/main" val="4268897198"/>
                    </a:ext>
                  </a:extLst>
                </a:gridCol>
                <a:gridCol w="878885">
                  <a:extLst>
                    <a:ext uri="{9D8B030D-6E8A-4147-A177-3AD203B41FA5}">
                      <a16:colId xmlns:a16="http://schemas.microsoft.com/office/drawing/2014/main" val="986005629"/>
                    </a:ext>
                  </a:extLst>
                </a:gridCol>
                <a:gridCol w="878885">
                  <a:extLst>
                    <a:ext uri="{9D8B030D-6E8A-4147-A177-3AD203B41FA5}">
                      <a16:colId xmlns:a16="http://schemas.microsoft.com/office/drawing/2014/main" val="3434316320"/>
                    </a:ext>
                  </a:extLst>
                </a:gridCol>
                <a:gridCol w="878885">
                  <a:extLst>
                    <a:ext uri="{9D8B030D-6E8A-4147-A177-3AD203B41FA5}">
                      <a16:colId xmlns:a16="http://schemas.microsoft.com/office/drawing/2014/main" val="2148158531"/>
                    </a:ext>
                  </a:extLst>
                </a:gridCol>
                <a:gridCol w="878885">
                  <a:extLst>
                    <a:ext uri="{9D8B030D-6E8A-4147-A177-3AD203B41FA5}">
                      <a16:colId xmlns:a16="http://schemas.microsoft.com/office/drawing/2014/main" val="3096149009"/>
                    </a:ext>
                  </a:extLst>
                </a:gridCol>
                <a:gridCol w="878885">
                  <a:extLst>
                    <a:ext uri="{9D8B030D-6E8A-4147-A177-3AD203B41FA5}">
                      <a16:colId xmlns:a16="http://schemas.microsoft.com/office/drawing/2014/main" val="115375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COMP_3.1.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COMP_3.2.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COMP_3.3.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COMP_3.4.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COMP_4.1.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COMP_4.2.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COMP_4.3.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COMP_4.4.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COMP_4.5.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COMP_5.1.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COMP_5.2.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COMP_5.3.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33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Chi-Square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61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8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Asymp. Sig.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72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893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51E4B-FEB0-4454-40E5-07863607A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1" y="733656"/>
            <a:ext cx="10515600" cy="2431863"/>
          </a:xfrm>
        </p:spPr>
        <p:txBody>
          <a:bodyPr>
            <a:normAutofit/>
          </a:bodyPr>
          <a:lstStyle/>
          <a:p>
            <a:pPr algn="just"/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Starp topošo skolotāju </a:t>
            </a:r>
            <a:r>
              <a:rPr lang="lv-LV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apakškompetencēm</a:t>
            </a: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1.2. un 4.2. novērojama statistiski nozīmīga atšķirība atkarībā no tā, vai viņiem ir iespēja veltīt laiku studijām.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C2672-CBE7-967B-72DF-993D08F4B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261" y="3478546"/>
            <a:ext cx="10515600" cy="2747963"/>
          </a:xfrm>
        </p:spPr>
        <p:txBody>
          <a:bodyPr>
            <a:normAutofit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Kompetence definēt individualizētus mācību mērķus un plānot aktivitātes atbilstīgi sasniedzamajiem rezultātiem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 Kompetence izstrādāt mācību saturu un mācību līdzekļus saskaņā ar vēsturisko pieredzi, inovācijām un jaunākajām tendencēm pedagoģijā</a:t>
            </a:r>
          </a:p>
        </p:txBody>
      </p:sp>
    </p:spTree>
    <p:extLst>
      <p:ext uri="{BB962C8B-B14F-4D97-AF65-F5344CB8AC3E}">
        <p14:creationId xmlns:p14="http://schemas.microsoft.com/office/powerpoint/2010/main" val="274798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5FBC-5924-967E-13AC-66A8D09A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52" y="195106"/>
            <a:ext cx="10923494" cy="154686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SECINĀJUMS </a:t>
            </a:r>
            <a:r>
              <a:rPr lang="lv-LV" b="1" dirty="0"/>
              <a:t/>
            </a:r>
            <a:br>
              <a:rPr lang="lv-LV" b="1" dirty="0"/>
            </a:b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Studenta nodarbinātība paralēli studijām neietekmē skolotāju profesionālo kompetenču pašvērtējumu.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6CBF4C0-D2A5-C6A2-45ED-7225A38CA2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077710"/>
              </p:ext>
            </p:extLst>
          </p:nvPr>
        </p:nvGraphicFramePr>
        <p:xfrm>
          <a:off x="784420" y="2257706"/>
          <a:ext cx="9639289" cy="1546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299">
                  <a:extLst>
                    <a:ext uri="{9D8B030D-6E8A-4147-A177-3AD203B41FA5}">
                      <a16:colId xmlns:a16="http://schemas.microsoft.com/office/drawing/2014/main" val="2087367174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3828637560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3965494132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1470043670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1180561583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847926925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983742875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4268897198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986005629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3434316320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2148158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COMP_2.5.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COMP_2.7.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33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Chi-Square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61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8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Asymp. Sig.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72651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491479-FA1C-0834-04E7-7F2203F0B5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439463"/>
              </p:ext>
            </p:extLst>
          </p:nvPr>
        </p:nvGraphicFramePr>
        <p:xfrm>
          <a:off x="784420" y="3876003"/>
          <a:ext cx="10515583" cy="167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891">
                  <a:extLst>
                    <a:ext uri="{9D8B030D-6E8A-4147-A177-3AD203B41FA5}">
                      <a16:colId xmlns:a16="http://schemas.microsoft.com/office/drawing/2014/main" val="2087367174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828637560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965494132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1470043670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1180561583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847926925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983742875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4268897198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986005629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434316320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2148158531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096149009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115375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COMP_4.5.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33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Chi-Square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61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8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Asymp. Sig.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72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2748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D4629-67A0-486B-73A5-4C5A71150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194" y="936625"/>
            <a:ext cx="10515600" cy="2142845"/>
          </a:xfrm>
        </p:spPr>
        <p:txBody>
          <a:bodyPr>
            <a:normAutofit/>
          </a:bodyPr>
          <a:lstStyle/>
          <a:p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Starp topošo skolotāju </a:t>
            </a:r>
            <a:r>
              <a:rPr lang="lv-LV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apakškompetenci</a:t>
            </a: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2.4. novērojama statistiski nozīmīga atšķirība atkarībā no tā, vai viņi paralēli studijām strādā.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BDCA-4305-9617-E92C-66DFCE8D0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194" y="3579707"/>
            <a:ext cx="10385612" cy="658906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 Kompetence sadarboties ar izglītojamo vecākiem vai aizbildņiem</a:t>
            </a:r>
          </a:p>
        </p:txBody>
      </p:sp>
    </p:spTree>
    <p:extLst>
      <p:ext uri="{BB962C8B-B14F-4D97-AF65-F5344CB8AC3E}">
        <p14:creationId xmlns:p14="http://schemas.microsoft.com/office/powerpoint/2010/main" val="1320673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5FBC-5924-967E-13AC-66A8D09A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710"/>
            <a:ext cx="10515600" cy="132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SECINĀJUMS</a:t>
            </a: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Topošo skolotāju darba pieredze neietekmē skolotāju profesionālo kompetenču pašvērtējumu.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EFA3C27-67F7-0451-AC8D-A5047AE437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230226"/>
              </p:ext>
            </p:extLst>
          </p:nvPr>
        </p:nvGraphicFramePr>
        <p:xfrm>
          <a:off x="838199" y="1961119"/>
          <a:ext cx="9639289" cy="1543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299">
                  <a:extLst>
                    <a:ext uri="{9D8B030D-6E8A-4147-A177-3AD203B41FA5}">
                      <a16:colId xmlns:a16="http://schemas.microsoft.com/office/drawing/2014/main" val="2087367174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3828637560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3965494132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1470043670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1180561583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847926925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983742875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4268897198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986005629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3434316320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2148158531"/>
                    </a:ext>
                  </a:extLst>
                </a:gridCol>
              </a:tblGrid>
              <a:tr h="36706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COMP_2.5.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COMP_2.7.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33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Chi-Square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61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8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Asymp. Sig.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72651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1B01C1-AD84-F143-AFA7-92763D20A0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4552192"/>
              </p:ext>
            </p:extLst>
          </p:nvPr>
        </p:nvGraphicFramePr>
        <p:xfrm>
          <a:off x="838200" y="3504208"/>
          <a:ext cx="10515583" cy="167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891">
                  <a:extLst>
                    <a:ext uri="{9D8B030D-6E8A-4147-A177-3AD203B41FA5}">
                      <a16:colId xmlns:a16="http://schemas.microsoft.com/office/drawing/2014/main" val="2087367174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828637560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965494132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1470043670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1180561583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847926925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983742875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4268897198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986005629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434316320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2148158531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096149009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115375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COMP_4.4.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COMP_4.5.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COMP_5.1.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COMP_5.2.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33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Chi-Square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61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8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Asymp. Sig.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72651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51E91C3-6708-05D2-EA88-18F28ED57B61}"/>
              </a:ext>
            </a:extLst>
          </p:cNvPr>
          <p:cNvSpPr txBox="1"/>
          <p:nvPr/>
        </p:nvSpPr>
        <p:spPr>
          <a:xfrm>
            <a:off x="838199" y="5952070"/>
            <a:ext cx="8956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*88% no topošajiem skolotājiem strādā savā profesijā</a:t>
            </a:r>
          </a:p>
        </p:txBody>
      </p:sp>
    </p:spTree>
    <p:extLst>
      <p:ext uri="{BB962C8B-B14F-4D97-AF65-F5344CB8AC3E}">
        <p14:creationId xmlns:p14="http://schemas.microsoft.com/office/powerpoint/2010/main" val="2159803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26EEB1F-BFDA-F646-990C-4CC31B0CA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75" y="813360"/>
            <a:ext cx="11492753" cy="1325563"/>
          </a:xfrm>
        </p:spPr>
        <p:txBody>
          <a:bodyPr>
            <a:noAutofit/>
          </a:bodyPr>
          <a:lstStyle/>
          <a:p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Starp topošo skolotāju </a:t>
            </a:r>
            <a:r>
              <a:rPr lang="lv-LV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apakškompetenču</a:t>
            </a: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2.4., 3.4., 4.1. pašvērtējumiem novērojama statistiski nozīmīga atšķirība, kuru ietekmē viņu darba pieredze.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9E1CF23-FA2B-0B25-5B5C-02B089743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375" y="3099547"/>
            <a:ext cx="10416990" cy="2404782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 Kompetence sadarboties ar izglītojamo vecākiem vai aizbildņiem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Kompetence plānot un organizēt savu profesionālo pilnveidi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 Kompetence izprast izglītības iestādes stratēģiskās attīstības redzējumu un savas kompetences ietvaros iesaistīties plānoto mērķu sasniegšanā</a:t>
            </a:r>
          </a:p>
        </p:txBody>
      </p:sp>
    </p:spTree>
    <p:extLst>
      <p:ext uri="{BB962C8B-B14F-4D97-AF65-F5344CB8AC3E}">
        <p14:creationId xmlns:p14="http://schemas.microsoft.com/office/powerpoint/2010/main" val="935056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5FBC-5924-967E-13AC-66A8D09A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10343"/>
            <a:ext cx="10515584" cy="9870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SECINĀJUMS</a:t>
            </a: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Topošā skolotāja vecumam nav statistiski nozīmīgas korelācijas ar profesionālo kompetenču pašvērtējumu.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0DBC76B-526B-2EAB-F6D4-E416DF0BE9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312168"/>
              </p:ext>
            </p:extLst>
          </p:nvPr>
        </p:nvGraphicFramePr>
        <p:xfrm>
          <a:off x="838200" y="2854325"/>
          <a:ext cx="9639289" cy="161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299">
                  <a:extLst>
                    <a:ext uri="{9D8B030D-6E8A-4147-A177-3AD203B41FA5}">
                      <a16:colId xmlns:a16="http://schemas.microsoft.com/office/drawing/2014/main" val="2087367174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3828637560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3965494132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1470043670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1180561583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847926925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983742875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4268897198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986005629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3434316320"/>
                    </a:ext>
                  </a:extLst>
                </a:gridCol>
                <a:gridCol w="876299">
                  <a:extLst>
                    <a:ext uri="{9D8B030D-6E8A-4147-A177-3AD203B41FA5}">
                      <a16:colId xmlns:a16="http://schemas.microsoft.com/office/drawing/2014/main" val="2148158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COMP_1.1.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COMP_1.2.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COMP_1.3.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COMP_1.4.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COMP_2.1.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COMP_2.2.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COMP_2.3.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COMP_2.4.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COMP_2.5.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COMP_2.7.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33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Coefficient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-,147</a:t>
                      </a:r>
                      <a:r>
                        <a:rPr lang="lv-LV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-,113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-,116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-,109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61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Sig. (2-tailed)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8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3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72651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CD27AD-C585-37E8-AA7C-2C81D727C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219258"/>
              </p:ext>
            </p:extLst>
          </p:nvPr>
        </p:nvGraphicFramePr>
        <p:xfrm>
          <a:off x="838200" y="4760562"/>
          <a:ext cx="10515583" cy="161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624">
                  <a:extLst>
                    <a:ext uri="{9D8B030D-6E8A-4147-A177-3AD203B41FA5}">
                      <a16:colId xmlns:a16="http://schemas.microsoft.com/office/drawing/2014/main" val="2087367174"/>
                    </a:ext>
                  </a:extLst>
                </a:gridCol>
                <a:gridCol w="711158">
                  <a:extLst>
                    <a:ext uri="{9D8B030D-6E8A-4147-A177-3AD203B41FA5}">
                      <a16:colId xmlns:a16="http://schemas.microsoft.com/office/drawing/2014/main" val="3828637560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965494132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1470043670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1180561583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847926925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983742875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4268897198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986005629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434316320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2148158531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3096149009"/>
                    </a:ext>
                  </a:extLst>
                </a:gridCol>
                <a:gridCol w="808891">
                  <a:extLst>
                    <a:ext uri="{9D8B030D-6E8A-4147-A177-3AD203B41FA5}">
                      <a16:colId xmlns:a16="http://schemas.microsoft.com/office/drawing/2014/main" val="115375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COMP_3.1.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COMP_3.2.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COMP_3.3.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COMP_3.4.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COMP_4.1.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COMP_4.2.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COMP_4.3.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COMP_4.4.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COMP_4.5.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COMP_5.1.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COMP_5.2.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COMP_5.3.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33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Coefficient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-,060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61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Sig. (2-tailed)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8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72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905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4539F-BF86-3FCE-F9C5-B73E1B12C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1987" y="206100"/>
            <a:ext cx="3588026" cy="628788"/>
          </a:xfrm>
        </p:spPr>
        <p:txBody>
          <a:bodyPr>
            <a:normAutofit fontScale="90000"/>
          </a:bodyPr>
          <a:lstStyle/>
          <a:p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SECINĀJUMI (I)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EF7087-BD43-F2B1-7F23-BC79A0196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13184"/>
                <a:ext cx="10515600" cy="5063780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lv-LV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Topošie skolotāji visas savas profesionālās kompetences </a:t>
                </a:r>
                <a:r>
                  <a:rPr lang="lv-LV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apakškompetences</a:t>
                </a:r>
                <a:r>
                  <a:rPr lang="lv-LV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novērtējuši līdzīgi, kas skaidrojams ar </a:t>
                </a:r>
                <a:r>
                  <a:rPr lang="lv-LV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apakškompetenču</a:t>
                </a:r>
                <a:r>
                  <a:rPr lang="lv-LV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ciešo savstarpējo saistību.</a:t>
                </a:r>
              </a:p>
              <a:p>
                <a:pPr algn="just"/>
                <a:r>
                  <a:rPr lang="lv-LV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Visaugstāk topošie skolotāji novērtējuši savas profesionālās kompetences, kas saistītas ar:</a:t>
                </a:r>
              </a:p>
              <a:p>
                <a:pPr lvl="1" algn="just"/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kompetenci rīkoties atbilstīgi tiesību aktos noteiktajam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lv-LV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v-LV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lv-LV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6,26);</a:t>
                </a:r>
              </a:p>
              <a:p>
                <a:pPr lvl="1" algn="just"/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iekļaujošas, intelektuāli rosinošas un emocionāli drošas izglītojamo mācīšanās un attīstības vajadzībām atbilstīgas, uz sadarbību vērstas mācību vides veidošanu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lv-LV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v-LV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lv-LV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5,83);</a:t>
                </a:r>
              </a:p>
              <a:p>
                <a:pPr lvl="1" algn="just"/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izglītojamo un savas sociālās un emocionālās kompetences pilnveidi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lv-LV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v-LV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lv-LV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5,67).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EF7087-BD43-F2B1-7F23-BC79A0196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13184"/>
                <a:ext cx="10515600" cy="5063780"/>
              </a:xfrm>
              <a:blipFill>
                <a:blip r:embed="rId2"/>
                <a:stretch>
                  <a:fillRect l="-1043" t="-2169" r="-1159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38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9" name="Rectangle 148">
            <a:extLst>
              <a:ext uri="{FF2B5EF4-FFF2-40B4-BE49-F238E27FC236}">
                <a16:creationId xmlns:a16="http://schemas.microsoft.com/office/drawing/2014/main" id="{2596F992-698C-48C0-9D89-70DA4CE92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Google Shape;143;p27"/>
          <p:cNvSpPr txBox="1"/>
          <p:nvPr/>
        </p:nvSpPr>
        <p:spPr>
          <a:xfrm>
            <a:off x="914402" y="2418408"/>
            <a:ext cx="5181598" cy="3409898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Skolotāja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profesijas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standarts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4" name="Google Shape;144;p27"/>
          <p:cNvPicPr preferRelativeResize="0"/>
          <p:nvPr/>
        </p:nvPicPr>
        <p:blipFill rotWithShape="1">
          <a:blip r:embed="rId3"/>
          <a:stretch/>
        </p:blipFill>
        <p:spPr>
          <a:xfrm>
            <a:off x="6319960" y="1656645"/>
            <a:ext cx="4957638" cy="3544709"/>
          </a:xfrm>
          <a:prstGeom prst="rect">
            <a:avLst/>
          </a:prstGeom>
          <a:noFill/>
        </p:spPr>
      </p:pic>
      <p:sp>
        <p:nvSpPr>
          <p:cNvPr id="151" name="Rectangle 150">
            <a:extLst>
              <a:ext uri="{FF2B5EF4-FFF2-40B4-BE49-F238E27FC236}">
                <a16:creationId xmlns:a16="http://schemas.microsoft.com/office/drawing/2014/main" id="{A344AAA5-41F4-4862-97EF-688D31DC75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85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69E1A62C-2AAF-4B3E-8CDB-65E2370809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2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4539F-BF86-3FCE-F9C5-B73E1B12C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969" y="359189"/>
            <a:ext cx="3800061" cy="695049"/>
          </a:xfrm>
        </p:spPr>
        <p:txBody>
          <a:bodyPr>
            <a:normAutofit fontScale="90000"/>
          </a:bodyPr>
          <a:lstStyle/>
          <a:p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SECINĀJUMI (II)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EF7087-BD43-F2B1-7F23-BC79A0196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232452"/>
                <a:ext cx="10828094" cy="5260423"/>
              </a:xfrm>
            </p:spPr>
            <p:txBody>
              <a:bodyPr>
                <a:noAutofit/>
              </a:bodyPr>
              <a:lstStyle/>
              <a:p>
                <a:r>
                  <a:rPr lang="lv-LV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Viszemāk topošie skolotāji novērtējuši savas profesionālās kompetences, kas saistītas ar:</a:t>
                </a:r>
              </a:p>
              <a:p>
                <a:pPr lvl="1"/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konstruktīvas atgriezeniskās saites sniegšanu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lv-LV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v-LV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lv-LV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4,92);</a:t>
                </a:r>
              </a:p>
              <a:p>
                <a:pPr lvl="1"/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emocionālās veselības stāvokļa novērtēšanu un kompetenci atbilstīgi rīkoties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lv-LV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v-LV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lv-LV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4,88);</a:t>
                </a:r>
              </a:p>
              <a:p>
                <a:pPr lvl="1"/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digitālo tehnoloģiju lietošanu saistīto risku izvērtēšanu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lv-LV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v-LV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lv-LV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4,76);</a:t>
                </a:r>
              </a:p>
              <a:p>
                <a:pPr lvl="1"/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izglītojamo vajadzību diagnosticēšanu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lv-LV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v-LV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lv-LV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lv-LV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4,65).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EF7087-BD43-F2B1-7F23-BC79A0196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232452"/>
                <a:ext cx="10828094" cy="5260423"/>
              </a:xfrm>
              <a:blipFill>
                <a:blip r:embed="rId3"/>
                <a:stretch>
                  <a:fillRect l="-1014" t="-1970" r="-1464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15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Google Shape;155;p29"/>
          <p:cNvSpPr txBox="1"/>
          <p:nvPr/>
        </p:nvSpPr>
        <p:spPr>
          <a:xfrm>
            <a:off x="1045783" y="1276450"/>
            <a:ext cx="10367888" cy="4758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lv-LV" sz="2400" b="1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Pedagogu profesionālā kompetence</a:t>
            </a:r>
            <a:r>
              <a:rPr lang="lv-LV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: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658" indent="-338658">
              <a:lnSpc>
                <a:spcPct val="140000"/>
              </a:lnSpc>
              <a:spcAft>
                <a:spcPts val="6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lv-LV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nosaka izglītības kvalitāti (</a:t>
            </a:r>
            <a:r>
              <a:rPr lang="lv-LV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Rahman</a:t>
            </a:r>
            <a:r>
              <a:rPr lang="lv-LV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2014)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658" indent="-338658">
              <a:lnSpc>
                <a:spcPct val="140000"/>
              </a:lnSpc>
              <a:spcAft>
                <a:spcPts val="6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lv-LV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ir pamats un ceļvedis topošajiem skolotājiem un izglītību ieguvušajiem skolotājiem, lai apmierinātu sabiedrības strauji mainīgās prasības attiecībā uz skolu praksi (Alan &amp; </a:t>
            </a:r>
            <a:r>
              <a:rPr lang="lv-LV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Güven</a:t>
            </a:r>
            <a:r>
              <a:rPr lang="lv-LV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2022)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658" indent="-338658">
              <a:lnSpc>
                <a:spcPct val="140000"/>
              </a:lnSpc>
              <a:spcAft>
                <a:spcPts val="6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lv-LV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ļauj pilnveidot skolotāju sagatavošanas studiju programmas, jo studiju kursu saturs balstās uz skaidri noteiktu un strukturētu iegūstamo kompetenču kopumu. 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Google Shape;156;p29"/>
          <p:cNvSpPr txBox="1"/>
          <p:nvPr/>
        </p:nvSpPr>
        <p:spPr>
          <a:xfrm>
            <a:off x="1453179" y="1018401"/>
            <a:ext cx="9664700" cy="2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GB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Teorētiskās</a:t>
            </a:r>
            <a:r>
              <a:rPr lang="en-GB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literatūras</a:t>
            </a:r>
            <a:r>
              <a:rPr lang="en-GB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analīze</a:t>
            </a:r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/>
        </p:nvSpPr>
        <p:spPr>
          <a:xfrm>
            <a:off x="89807" y="1211529"/>
            <a:ext cx="12012386" cy="507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38658" indent="-330192">
              <a:buClr>
                <a:schemeClr val="dk1"/>
              </a:buClr>
              <a:buSzPts val="150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sociālie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ekonomiskie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emocionālie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faktori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kā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arī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skolotāju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individuālās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iezīmes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(Alan &amp;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Güven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2022) 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20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338658" indent="-330192">
              <a:buClr>
                <a:schemeClr val="dk1"/>
              </a:buClr>
              <a:buSzPts val="1700"/>
              <a:buFont typeface="Arial"/>
              <a:buChar char="•"/>
            </a:pP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iekšējā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kompetence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pedagoģijas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kompetence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un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kultūras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kompetence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(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Selvi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2010)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20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338658" indent="-330192">
              <a:buClr>
                <a:schemeClr val="dk1"/>
              </a:buClr>
              <a:buSzPts val="1700"/>
              <a:buFont typeface="Arial"/>
              <a:buChar char="•"/>
            </a:pP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akadēmiskās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metodiskās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un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personīgās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kompetences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(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Alqiawi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&amp;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Ezzeldin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2015)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20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338658" indent="-330192">
              <a:buClr>
                <a:schemeClr val="dk1"/>
              </a:buClr>
              <a:buSzPts val="1700"/>
              <a:buFont typeface="Arial"/>
              <a:buChar char="•"/>
            </a:pP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mērķtiecīga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un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cieņpilna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komunikācija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ar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skolēniem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un 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kolēģiem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mūžizglītība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līderība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 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augstāka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līmeņa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domāšana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informācijas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kritiska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izvērtēšana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un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izmantošana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darbs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komandā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pašrefleksija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ētiska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rīcība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(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Strijbos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et al., 2015) 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658" indent="-186262">
              <a:buClr>
                <a:schemeClr val="dk1"/>
              </a:buClr>
              <a:buSzPts val="1700"/>
            </a:pPr>
            <a:endParaRPr sz="20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338658" indent="-330192">
              <a:buClr>
                <a:schemeClr val="dk1"/>
              </a:buClr>
              <a:buSzPts val="1700"/>
              <a:buFont typeface="Arial"/>
              <a:buChar char="•"/>
            </a:pP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zināšanas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 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kognitīvās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prasmes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augsta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motivācija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pozitīva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pārliecība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un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spēja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kontrolēt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savas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emocijas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(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Caena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2014; Sudarsono et al., 2017)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658" indent="-186262">
              <a:buClr>
                <a:schemeClr val="dk1"/>
              </a:buClr>
              <a:buSzPts val="1700"/>
            </a:pPr>
            <a:endParaRPr sz="20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338658" indent="-330192">
              <a:buClr>
                <a:schemeClr val="dk1"/>
              </a:buClr>
              <a:buSzPts val="1700"/>
              <a:buFont typeface="Arial"/>
              <a:buChar char="•"/>
            </a:pP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komunikatīvā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 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pašizziņas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  un 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izziņas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 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vadības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metodiskā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un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organizatoriskā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kompetence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(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Šteinberga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&amp; </a:t>
            </a:r>
            <a:r>
              <a:rPr lang="en-GB" sz="20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Kazāka</a:t>
            </a:r>
            <a:r>
              <a:rPr lang="en-GB" sz="2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2018)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Google Shape;162;p30"/>
          <p:cNvSpPr txBox="1"/>
          <p:nvPr/>
        </p:nvSpPr>
        <p:spPr>
          <a:xfrm>
            <a:off x="2307407" y="688349"/>
            <a:ext cx="69716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Skolotāju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profesionālās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kompetences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ietvars</a:t>
            </a:r>
            <a:endParaRPr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p30"/>
          <p:cNvSpPr txBox="1"/>
          <p:nvPr/>
        </p:nvSpPr>
        <p:spPr>
          <a:xfrm>
            <a:off x="8551369" y="178394"/>
            <a:ext cx="3640631" cy="379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r>
              <a:rPr lang="en-GB" sz="1867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Teorētiskās</a:t>
            </a:r>
            <a:r>
              <a:rPr lang="en-GB" sz="1867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1867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literatūras</a:t>
            </a:r>
            <a:r>
              <a:rPr lang="en-GB" sz="1867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1867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analīze</a:t>
            </a:r>
            <a:endParaRPr sz="1467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/>
        </p:nvSpPr>
        <p:spPr>
          <a:xfrm>
            <a:off x="2255520" y="583476"/>
            <a:ext cx="9824800" cy="6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pPr algn="r"/>
            <a:r>
              <a:rPr lang="en-GB" sz="1867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Salīdzinājums ar nodevumu «Vispārējās izglītības, tai skaitā pirmsskolas izglītības, pedagogu kompetenču modeļa izstrāde» </a:t>
            </a:r>
            <a:endParaRPr sz="1867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31"/>
          <p:cNvSpPr txBox="1"/>
          <p:nvPr/>
        </p:nvSpPr>
        <p:spPr>
          <a:xfrm>
            <a:off x="434284" y="1192863"/>
            <a:ext cx="9860400" cy="1856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pPr marL="287859" indent="-287859"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Mērķauditorija</a:t>
            </a: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 </a:t>
            </a: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skolotāju</a:t>
            </a: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izglītību</a:t>
            </a: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ieguvušie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859" indent="-287859"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Apakškompetences</a:t>
            </a: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 </a:t>
            </a: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plānošana</a:t>
            </a: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un </a:t>
            </a: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gatavošanās</a:t>
            </a: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; </a:t>
            </a: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mācīšanās</a:t>
            </a: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vadīšana</a:t>
            </a: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; </a:t>
            </a: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sadarbība</a:t>
            </a: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; </a:t>
            </a: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profesionālā</a:t>
            </a: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atbildība</a:t>
            </a:r>
            <a:endParaRPr sz="24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287859" indent="-287859"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Kompetence</a:t>
            </a: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vērtēta</a:t>
            </a: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atbilstīgi</a:t>
            </a:r>
            <a:r>
              <a:rPr lang="en-GB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4 </a:t>
            </a:r>
            <a:r>
              <a:rPr lang="en-GB" sz="2400" dirty="0" err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līmeņiem</a:t>
            </a:r>
            <a:endParaRPr sz="24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287859" indent="-169329">
              <a:buClr>
                <a:schemeClr val="dk1"/>
              </a:buClr>
              <a:buSzPts val="1400"/>
            </a:pPr>
            <a:endParaRPr sz="18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0" name="Google Shape;170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7654" y="3062502"/>
            <a:ext cx="8541189" cy="36069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/>
          <p:nvPr/>
        </p:nvSpPr>
        <p:spPr>
          <a:xfrm>
            <a:off x="189486" y="209173"/>
            <a:ext cx="1200251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Pedagoga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profesionālās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kompetences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pašnovērtējuma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aptauja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(1. </a:t>
            </a:r>
            <a:r>
              <a:rPr lang="lv-LV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 2.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kārta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1467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BC375E6-3563-6C1F-D54E-65F259547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411883"/>
              </p:ext>
            </p:extLst>
          </p:nvPr>
        </p:nvGraphicFramePr>
        <p:xfrm>
          <a:off x="189486" y="864165"/>
          <a:ext cx="11632400" cy="567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5804">
                  <a:extLst>
                    <a:ext uri="{9D8B030D-6E8A-4147-A177-3AD203B41FA5}">
                      <a16:colId xmlns:a16="http://schemas.microsoft.com/office/drawing/2014/main" val="2456892572"/>
                    </a:ext>
                  </a:extLst>
                </a:gridCol>
                <a:gridCol w="1967922">
                  <a:extLst>
                    <a:ext uri="{9D8B030D-6E8A-4147-A177-3AD203B41FA5}">
                      <a16:colId xmlns:a16="http://schemas.microsoft.com/office/drawing/2014/main" val="1853237084"/>
                    </a:ext>
                  </a:extLst>
                </a:gridCol>
                <a:gridCol w="1828674">
                  <a:extLst>
                    <a:ext uri="{9D8B030D-6E8A-4147-A177-3AD203B41FA5}">
                      <a16:colId xmlns:a16="http://schemas.microsoft.com/office/drawing/2014/main" val="670619428"/>
                    </a:ext>
                  </a:extLst>
                </a:gridCol>
              </a:tblGrid>
              <a:tr h="436947">
                <a:tc>
                  <a:txBody>
                    <a:bodyPr/>
                    <a:lstStyle/>
                    <a:p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1.kārta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2.kārta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7833346"/>
                  </a:ext>
                </a:extLst>
              </a:tr>
              <a:tr h="786505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Mācību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procesa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plānošana</a:t>
                      </a:r>
                      <a:r>
                        <a:rPr lang="en-GB" sz="24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sadaļas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sadaļas</a:t>
                      </a:r>
                    </a:p>
                    <a:p>
                      <a:pPr algn="ctr"/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2873550"/>
                  </a:ext>
                </a:extLst>
              </a:tr>
              <a:tr h="786505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Mācību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procesa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īstenošana</a:t>
                      </a:r>
                      <a:r>
                        <a:rPr lang="en-GB" sz="24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  </a:t>
                      </a:r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sadaļas</a:t>
                      </a:r>
                    </a:p>
                    <a:p>
                      <a:pPr algn="ctr"/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sadaļas</a:t>
                      </a:r>
                    </a:p>
                    <a:p>
                      <a:pPr algn="ctr"/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6918823"/>
                  </a:ext>
                </a:extLst>
              </a:tr>
              <a:tr h="962992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Skolēna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/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bērna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mācīšanās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snieguma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un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izaugsmes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vērtēšana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sadaļas</a:t>
                      </a:r>
                    </a:p>
                    <a:p>
                      <a:pPr algn="ctr"/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171210"/>
                  </a:ext>
                </a:extLst>
              </a:tr>
              <a:tr h="814189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Profesionālās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kompetences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pilnveidošana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sadaļas</a:t>
                      </a:r>
                    </a:p>
                    <a:p>
                      <a:pPr algn="ctr"/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sadaļas</a:t>
                      </a:r>
                    </a:p>
                    <a:p>
                      <a:pPr algn="ctr"/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137469"/>
                  </a:ext>
                </a:extLst>
              </a:tr>
              <a:tr h="786505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Izglītības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iestādes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un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jomas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attīstība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sadaļas</a:t>
                      </a:r>
                    </a:p>
                    <a:p>
                      <a:pPr algn="ctr"/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sadaļas</a:t>
                      </a:r>
                    </a:p>
                    <a:p>
                      <a:pPr algn="ctr"/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08415"/>
                  </a:ext>
                </a:extLst>
              </a:tr>
              <a:tr h="962992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Profesionālās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darbības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nodrošināšanas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vispārējie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uzdevumi</a:t>
                      </a:r>
                      <a:r>
                        <a:rPr lang="en-GB" sz="24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sadaļas</a:t>
                      </a:r>
                    </a:p>
                    <a:p>
                      <a:pPr algn="ctr"/>
                      <a:endParaRPr lang="lv-LV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sadaļas</a:t>
                      </a:r>
                    </a:p>
                    <a:p>
                      <a:pPr algn="ctr"/>
                      <a:endParaRPr lang="lv-LV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17413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/>
          <p:nvPr/>
        </p:nvSpPr>
        <p:spPr>
          <a:xfrm>
            <a:off x="704868" y="482539"/>
            <a:ext cx="11430587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pPr algn="ctr"/>
            <a:r>
              <a:rPr lang="en-GB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Pedagoga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profesionālās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kompetences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pašnovērtējuma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aptaujas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(2.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kārta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en-GB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pilnveide</a:t>
            </a:r>
            <a:r>
              <a:rPr lang="en-GB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dirty="0"/>
          </a:p>
        </p:txBody>
      </p:sp>
      <p:sp>
        <p:nvSpPr>
          <p:cNvPr id="188" name="Google Shape;188;p34"/>
          <p:cNvSpPr txBox="1"/>
          <p:nvPr/>
        </p:nvSpPr>
        <p:spPr>
          <a:xfrm>
            <a:off x="329310" y="1704667"/>
            <a:ext cx="10392000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pPr marL="8467">
              <a:buClr>
                <a:schemeClr val="dk1"/>
              </a:buClr>
              <a:buSzPts val="1500"/>
            </a:pPr>
            <a:r>
              <a:rPr lang="lv-LV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lang="en-GB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Apakškompetenču</a:t>
            </a:r>
            <a:r>
              <a:rPr lang="en-GB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un to  </a:t>
            </a:r>
            <a:r>
              <a:rPr lang="en-GB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kritēriju</a:t>
            </a:r>
            <a:r>
              <a:rPr lang="en-GB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GB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integrācija</a:t>
            </a:r>
            <a:endParaRPr sz="1467" dirty="0"/>
          </a:p>
          <a:p>
            <a:pPr marL="457189" indent="-321725">
              <a:buClr>
                <a:schemeClr val="dk1"/>
              </a:buClr>
              <a:buSzPts val="1500"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189" indent="-321725">
              <a:buClr>
                <a:schemeClr val="dk1"/>
              </a:buClr>
              <a:buSzPts val="1500"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189" indent="-321725">
              <a:buClr>
                <a:schemeClr val="dk1"/>
              </a:buClr>
              <a:buSzPts val="1500"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467">
              <a:buClr>
                <a:schemeClr val="dk1"/>
              </a:buClr>
              <a:buSzPts val="1500"/>
            </a:pPr>
            <a:endParaRPr lang="lv-LV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467">
              <a:buClr>
                <a:schemeClr val="dk1"/>
              </a:buClr>
              <a:buSzPts val="1500"/>
            </a:pPr>
            <a:r>
              <a:rPr lang="lv-LV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lang="en-GB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Formulējumu</a:t>
            </a:r>
            <a:r>
              <a:rPr lang="en-GB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precizējumi</a:t>
            </a:r>
            <a:endParaRPr sz="1467" dirty="0"/>
          </a:p>
          <a:p>
            <a:pPr marL="457189" indent="-321725">
              <a:buClr>
                <a:schemeClr val="dk1"/>
              </a:buClr>
              <a:buSzPts val="1500"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467">
              <a:buClr>
                <a:schemeClr val="dk1"/>
              </a:buClr>
              <a:buSzPts val="1500"/>
            </a:pPr>
            <a:r>
              <a:rPr lang="lv-LV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en-GB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Piemēri</a:t>
            </a:r>
            <a:r>
              <a:rPr lang="en-GB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67" dirty="0"/>
          </a:p>
        </p:txBody>
      </p:sp>
      <p:pic>
        <p:nvPicPr>
          <p:cNvPr id="189" name="Google Shape;189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4868" y="2244584"/>
            <a:ext cx="8515788" cy="882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0706" y="4500001"/>
            <a:ext cx="11430588" cy="6502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626F0-82A2-BE9E-BF6D-02AC23356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471" y="2630384"/>
            <a:ext cx="9375057" cy="2055915"/>
          </a:xfrm>
        </p:spPr>
        <p:txBody>
          <a:bodyPr>
            <a:normAutofit/>
          </a:bodyPr>
          <a:lstStyle/>
          <a:p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Topošo skolotāju profesionālās kompetences pašnovērtējums. </a:t>
            </a: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starprezultāti</a:t>
            </a:r>
          </a:p>
        </p:txBody>
      </p:sp>
      <p:pic>
        <p:nvPicPr>
          <p:cNvPr id="3" name="Google Shape;131;p25">
            <a:extLst>
              <a:ext uri="{FF2B5EF4-FFF2-40B4-BE49-F238E27FC236}">
                <a16:creationId xmlns:a16="http://schemas.microsoft.com/office/drawing/2014/main" id="{177EE506-07A5-4954-B48B-C600880F28B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11715" y="785287"/>
            <a:ext cx="4330700" cy="130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132;p25" descr="C:\Users\Zanda\Downloads\IZM_samazinats.JPG">
            <a:extLst>
              <a:ext uri="{FF2B5EF4-FFF2-40B4-BE49-F238E27FC236}">
                <a16:creationId xmlns:a16="http://schemas.microsoft.com/office/drawing/2014/main" id="{87D2E450-CDE2-40FF-F491-F8A933E04B5D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4204" y="785287"/>
            <a:ext cx="2311400" cy="149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23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2770</Words>
  <Application>Microsoft Office PowerPoint</Application>
  <PresentationFormat>Widescreen</PresentationFormat>
  <Paragraphs>874</Paragraphs>
  <Slides>30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</vt:lpstr>
      <vt:lpstr>Calibri</vt:lpstr>
      <vt:lpstr>Calibri Light</vt:lpstr>
      <vt:lpstr>Cambria Math</vt:lpstr>
      <vt:lpstr>Times New Roman</vt:lpstr>
      <vt:lpstr>Office Theme</vt:lpstr>
      <vt:lpstr>PEDAGOGU PROFESIONĀLĀS KOMPETENCES PAŠVĒRTĒJUMA INSTRUMENTS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Topošo skolotāju profesionālās kompetences pašnovērtējums.  Pētījuma starprezultāti</vt:lpstr>
      <vt:lpstr>Metodoloģija</vt:lpstr>
      <vt:lpstr>Topošo skolotāju profesionālo kompetenču pašvērtējums</vt:lpstr>
      <vt:lpstr>1. Mācību procesa plānošana </vt:lpstr>
      <vt:lpstr>2. Mācību procesa īstenošana </vt:lpstr>
      <vt:lpstr>3. Profesionālās kompetences pilnveidošana </vt:lpstr>
      <vt:lpstr>4. Izglītības iestādes un izglītības jomas attīstība  </vt:lpstr>
      <vt:lpstr>5. Profesionālās darbības nodrošināšanas vispārējie uzdevumi </vt:lpstr>
      <vt:lpstr>Saistība starp topošo skolotāju profesionālajām kompetencēm (I)</vt:lpstr>
      <vt:lpstr>Saistība starp topošo skolotāju profesionālajām kompetencēm (II)</vt:lpstr>
      <vt:lpstr>PowerPoint Presentation</vt:lpstr>
      <vt:lpstr>Pētījumā izvirzītās hipotēzes</vt:lpstr>
      <vt:lpstr>1. SECINĀJUMS Topošo skolotāju materiālais stāvoklis neietekmē skolotāju profesionālo kompetenču pašvērtējumu.</vt:lpstr>
      <vt:lpstr>2. SECINĀJUMS  Topošo skolotāju iespēja veltīt laiku studijām neietekmē skolotāju profesionālo kompetenču pašvērtējumu.</vt:lpstr>
      <vt:lpstr>Starp topošo skolotāju apakškompetencēm 1.2. un 4.2. novērojama statistiski nozīmīga atšķirība atkarībā no tā, vai viņiem ir iespēja veltīt laiku studijām.</vt:lpstr>
      <vt:lpstr>3. SECINĀJUMS  Studenta nodarbinātība paralēli studijām neietekmē skolotāju profesionālo kompetenču pašvērtējumu.</vt:lpstr>
      <vt:lpstr>Starp topošo skolotāju apakškompetenci 2.4. novērojama statistiski nozīmīga atšķirība atkarībā no tā, vai viņi paralēli studijām strādā.</vt:lpstr>
      <vt:lpstr>4. SECINĀJUMS Topošo skolotāju darba pieredze neietekmē skolotāju profesionālo kompetenču pašvērtējumu.</vt:lpstr>
      <vt:lpstr>Starp topošo skolotāju apakškompetenču 2.4., 3.4., 4.1. pašvērtējumiem novērojama statistiski nozīmīga atšķirība, kuru ietekmē viņu darba pieredze.</vt:lpstr>
      <vt:lpstr>5. SECINĀJUMS  Topošā skolotāja vecumam nav statistiski nozīmīgas korelācijas ar profesionālo kompetenču pašvērtējumu.</vt:lpstr>
      <vt:lpstr>SECINĀJUMI (I)</vt:lpstr>
      <vt:lpstr>SECINĀJUMI (II)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Gatis Lama</dc:creator>
  <cp:lastModifiedBy>Students</cp:lastModifiedBy>
  <cp:revision>37</cp:revision>
  <dcterms:created xsi:type="dcterms:W3CDTF">2023-04-18T06:02:52Z</dcterms:created>
  <dcterms:modified xsi:type="dcterms:W3CDTF">2023-05-19T08:08:45Z</dcterms:modified>
</cp:coreProperties>
</file>