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4" r:id="rId4"/>
    <p:sldId id="263" r:id="rId5"/>
    <p:sldId id="265" r:id="rId6"/>
    <p:sldId id="259" r:id="rId7"/>
    <p:sldId id="266" r:id="rId8"/>
    <p:sldId id="260" r:id="rId9"/>
    <p:sldId id="261" r:id="rId10"/>
    <p:sldId id="262" r:id="rId11"/>
    <p:sldId id="273" r:id="rId12"/>
    <p:sldId id="267" r:id="rId13"/>
    <p:sldId id="268" r:id="rId14"/>
    <p:sldId id="274" r:id="rId15"/>
    <p:sldId id="269" r:id="rId16"/>
    <p:sldId id="270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8F2A3-9734-4B9D-9426-E05A2E9B933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BAD27B0-DA70-44E9-8078-FC9ACC5F0F58}">
      <dgm:prSet phldrT="[Text]"/>
      <dgm:spPr/>
      <dgm:t>
        <a:bodyPr/>
        <a:lstStyle/>
        <a:p>
          <a:r>
            <a:rPr lang="lv-LV" b="1" i="0" dirty="0" smtClean="0">
              <a:latin typeface="Arial" panose="020B0604020202020204" pitchFamily="34" charset="0"/>
              <a:cs typeface="Arial" panose="020B0604020202020204" pitchFamily="34" charset="0"/>
            </a:rPr>
            <a:t>Skolotājs interpretētājs</a:t>
          </a:r>
          <a:endParaRPr lang="en-US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85716A-F206-4AD7-96DF-CC7D95B02F1E}" type="parTrans" cxnId="{69F8322B-7A4B-49A0-9968-5D20CA361694}">
      <dgm:prSet/>
      <dgm:spPr/>
      <dgm:t>
        <a:bodyPr/>
        <a:lstStyle/>
        <a:p>
          <a:endParaRPr lang="en-US"/>
        </a:p>
      </dgm:t>
    </dgm:pt>
    <dgm:pt modelId="{3701C962-25CC-4F6A-A963-B6BD78C701DF}" type="sibTrans" cxnId="{69F8322B-7A4B-49A0-9968-5D20CA361694}">
      <dgm:prSet/>
      <dgm:spPr/>
      <dgm:t>
        <a:bodyPr/>
        <a:lstStyle/>
        <a:p>
          <a:endParaRPr lang="en-US"/>
        </a:p>
      </dgm:t>
    </dgm:pt>
    <dgm:pt modelId="{D0727840-C605-463A-87E0-70185FC14F74}">
      <dgm:prSet phldrT="[Text]"/>
      <dgm:spPr/>
      <dgm:t>
        <a:bodyPr/>
        <a:lstStyle/>
        <a:p>
          <a:r>
            <a:rPr lang="lv-LV" b="1" dirty="0" smtClean="0">
              <a:latin typeface="Arial" panose="020B0604020202020204" pitchFamily="34" charset="0"/>
              <a:cs typeface="Arial" panose="020B0604020202020204" pitchFamily="34" charset="0"/>
            </a:rPr>
            <a:t>Skolotājs pētnieks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DCD82C-1639-4B0E-B451-817BB35589CC}" type="parTrans" cxnId="{86D5FE57-E49D-44AA-AE6F-D340ECF81118}">
      <dgm:prSet/>
      <dgm:spPr/>
      <dgm:t>
        <a:bodyPr/>
        <a:lstStyle/>
        <a:p>
          <a:endParaRPr lang="en-US"/>
        </a:p>
      </dgm:t>
    </dgm:pt>
    <dgm:pt modelId="{E191D3D4-E451-4064-930A-AC82D1B0670A}" type="sibTrans" cxnId="{86D5FE57-E49D-44AA-AE6F-D340ECF81118}">
      <dgm:prSet/>
      <dgm:spPr/>
      <dgm:t>
        <a:bodyPr/>
        <a:lstStyle/>
        <a:p>
          <a:endParaRPr lang="en-US"/>
        </a:p>
      </dgm:t>
    </dgm:pt>
    <dgm:pt modelId="{6446D943-7C7C-4950-8FA3-0B08095F561B}">
      <dgm:prSet phldrT="[Text]"/>
      <dgm:spPr/>
      <dgm:t>
        <a:bodyPr/>
        <a:lstStyle/>
        <a:p>
          <a:r>
            <a:rPr lang="lv-LV" b="1" dirty="0" smtClean="0">
              <a:latin typeface="Arial" panose="020B0604020202020204" pitchFamily="34" charset="0"/>
              <a:cs typeface="Arial" panose="020B0604020202020204" pitchFamily="34" charset="0"/>
            </a:rPr>
            <a:t>Skolotājs kopienā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50604-88C6-4938-9D58-5981D61D3E90}" type="parTrans" cxnId="{AD7212FD-B9BF-43E1-9B2C-D33BD7375C24}">
      <dgm:prSet/>
      <dgm:spPr/>
      <dgm:t>
        <a:bodyPr/>
        <a:lstStyle/>
        <a:p>
          <a:endParaRPr lang="en-US"/>
        </a:p>
      </dgm:t>
    </dgm:pt>
    <dgm:pt modelId="{FA6F6DD0-30D8-4012-9FA1-415B5BF39FCD}" type="sibTrans" cxnId="{AD7212FD-B9BF-43E1-9B2C-D33BD7375C24}">
      <dgm:prSet/>
      <dgm:spPr/>
      <dgm:t>
        <a:bodyPr/>
        <a:lstStyle/>
        <a:p>
          <a:endParaRPr lang="en-US"/>
        </a:p>
      </dgm:t>
    </dgm:pt>
    <dgm:pt modelId="{D655C7C7-51D3-4B76-B794-97B2053EADB7}">
      <dgm:prSet phldrT="[Text]"/>
      <dgm:spPr/>
      <dgm:t>
        <a:bodyPr/>
        <a:lstStyle/>
        <a:p>
          <a:r>
            <a:rPr lang="lv-LV" b="1" dirty="0" smtClean="0">
              <a:latin typeface="Arial" panose="020B0604020202020204" pitchFamily="34" charset="0"/>
              <a:cs typeface="Arial" panose="020B0604020202020204" pitchFamily="34" charset="0"/>
            </a:rPr>
            <a:t>Skolotājs iekļaušanās īstenotājs 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2AEF47-B0BB-4ECE-8DE9-97A6394B1205}" type="parTrans" cxnId="{0805D230-27F0-40B7-A6CD-0921F1CEC5F1}">
      <dgm:prSet/>
      <dgm:spPr/>
      <dgm:t>
        <a:bodyPr/>
        <a:lstStyle/>
        <a:p>
          <a:endParaRPr lang="en-US"/>
        </a:p>
      </dgm:t>
    </dgm:pt>
    <dgm:pt modelId="{8EB198C1-072D-4600-AFB9-DF5BEA554856}" type="sibTrans" cxnId="{0805D230-27F0-40B7-A6CD-0921F1CEC5F1}">
      <dgm:prSet/>
      <dgm:spPr/>
      <dgm:t>
        <a:bodyPr/>
        <a:lstStyle/>
        <a:p>
          <a:endParaRPr lang="en-US"/>
        </a:p>
      </dgm:t>
    </dgm:pt>
    <dgm:pt modelId="{2DBF1BB9-1E47-46FF-AF12-F0D7EBA3CAA6}" type="pres">
      <dgm:prSet presAssocID="{B748F2A3-9734-4B9D-9426-E05A2E9B9336}" presName="compositeShape" presStyleCnt="0">
        <dgm:presLayoutVars>
          <dgm:dir/>
          <dgm:resizeHandles/>
        </dgm:presLayoutVars>
      </dgm:prSet>
      <dgm:spPr/>
    </dgm:pt>
    <dgm:pt modelId="{9D6F2631-1FB6-487F-A7FA-2C6E1A6B7DE4}" type="pres">
      <dgm:prSet presAssocID="{B748F2A3-9734-4B9D-9426-E05A2E9B9336}" presName="pyramid" presStyleLbl="node1" presStyleIdx="0" presStyleCnt="1"/>
      <dgm:spPr/>
    </dgm:pt>
    <dgm:pt modelId="{8681CF02-C15B-49A1-B249-89951C2D008A}" type="pres">
      <dgm:prSet presAssocID="{B748F2A3-9734-4B9D-9426-E05A2E9B9336}" presName="theList" presStyleCnt="0"/>
      <dgm:spPr/>
    </dgm:pt>
    <dgm:pt modelId="{A5650159-7854-41F5-A7E8-BC634D02E5C6}" type="pres">
      <dgm:prSet presAssocID="{3BAD27B0-DA70-44E9-8078-FC9ACC5F0F58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F6AF7-ACC3-41BD-A780-FE2D7FE5C5B4}" type="pres">
      <dgm:prSet presAssocID="{3BAD27B0-DA70-44E9-8078-FC9ACC5F0F58}" presName="aSpace" presStyleCnt="0"/>
      <dgm:spPr/>
    </dgm:pt>
    <dgm:pt modelId="{2C8C1481-0608-4AFC-A72F-7AE7B366A961}" type="pres">
      <dgm:prSet presAssocID="{D655C7C7-51D3-4B76-B794-97B2053EADB7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12F40-55B9-48C7-8A8F-EA17424D614C}" type="pres">
      <dgm:prSet presAssocID="{D655C7C7-51D3-4B76-B794-97B2053EADB7}" presName="aSpace" presStyleCnt="0"/>
      <dgm:spPr/>
    </dgm:pt>
    <dgm:pt modelId="{9FEBCE7B-FAA4-4757-AAA9-AD494C508765}" type="pres">
      <dgm:prSet presAssocID="{D0727840-C605-463A-87E0-70185FC14F74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4DD2A-92F6-4931-AE21-70F4173C9C26}" type="pres">
      <dgm:prSet presAssocID="{D0727840-C605-463A-87E0-70185FC14F74}" presName="aSpace" presStyleCnt="0"/>
      <dgm:spPr/>
    </dgm:pt>
    <dgm:pt modelId="{67F568D0-2DEA-4F94-AC29-DC19DADEAB1F}" type="pres">
      <dgm:prSet presAssocID="{6446D943-7C7C-4950-8FA3-0B08095F561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FAB56-EBF3-46C5-BDE7-1FA544B6A47E}" type="pres">
      <dgm:prSet presAssocID="{6446D943-7C7C-4950-8FA3-0B08095F561B}" presName="aSpace" presStyleCnt="0"/>
      <dgm:spPr/>
    </dgm:pt>
  </dgm:ptLst>
  <dgm:cxnLst>
    <dgm:cxn modelId="{D7E72104-40B7-4801-A9DA-4C8D8301514D}" type="presOf" srcId="{6446D943-7C7C-4950-8FA3-0B08095F561B}" destId="{67F568D0-2DEA-4F94-AC29-DC19DADEAB1F}" srcOrd="0" destOrd="0" presId="urn:microsoft.com/office/officeart/2005/8/layout/pyramid2"/>
    <dgm:cxn modelId="{86D5FE57-E49D-44AA-AE6F-D340ECF81118}" srcId="{B748F2A3-9734-4B9D-9426-E05A2E9B9336}" destId="{D0727840-C605-463A-87E0-70185FC14F74}" srcOrd="2" destOrd="0" parTransId="{93DCD82C-1639-4B0E-B451-817BB35589CC}" sibTransId="{E191D3D4-E451-4064-930A-AC82D1B0670A}"/>
    <dgm:cxn modelId="{69F8322B-7A4B-49A0-9968-5D20CA361694}" srcId="{B748F2A3-9734-4B9D-9426-E05A2E9B9336}" destId="{3BAD27B0-DA70-44E9-8078-FC9ACC5F0F58}" srcOrd="0" destOrd="0" parTransId="{4B85716A-F206-4AD7-96DF-CC7D95B02F1E}" sibTransId="{3701C962-25CC-4F6A-A963-B6BD78C701DF}"/>
    <dgm:cxn modelId="{0805D230-27F0-40B7-A6CD-0921F1CEC5F1}" srcId="{B748F2A3-9734-4B9D-9426-E05A2E9B9336}" destId="{D655C7C7-51D3-4B76-B794-97B2053EADB7}" srcOrd="1" destOrd="0" parTransId="{C82AEF47-B0BB-4ECE-8DE9-97A6394B1205}" sibTransId="{8EB198C1-072D-4600-AFB9-DF5BEA554856}"/>
    <dgm:cxn modelId="{AD7212FD-B9BF-43E1-9B2C-D33BD7375C24}" srcId="{B748F2A3-9734-4B9D-9426-E05A2E9B9336}" destId="{6446D943-7C7C-4950-8FA3-0B08095F561B}" srcOrd="3" destOrd="0" parTransId="{49150604-88C6-4938-9D58-5981D61D3E90}" sibTransId="{FA6F6DD0-30D8-4012-9FA1-415B5BF39FCD}"/>
    <dgm:cxn modelId="{22CE139F-92DD-47DD-8FEF-728F858ADFD5}" type="presOf" srcId="{3BAD27B0-DA70-44E9-8078-FC9ACC5F0F58}" destId="{A5650159-7854-41F5-A7E8-BC634D02E5C6}" srcOrd="0" destOrd="0" presId="urn:microsoft.com/office/officeart/2005/8/layout/pyramid2"/>
    <dgm:cxn modelId="{C098E527-37BA-46B7-BF21-ADC699885543}" type="presOf" srcId="{B748F2A3-9734-4B9D-9426-E05A2E9B9336}" destId="{2DBF1BB9-1E47-46FF-AF12-F0D7EBA3CAA6}" srcOrd="0" destOrd="0" presId="urn:microsoft.com/office/officeart/2005/8/layout/pyramid2"/>
    <dgm:cxn modelId="{9DCECC0A-50FB-441F-BA4F-5F2905E0C40B}" type="presOf" srcId="{D0727840-C605-463A-87E0-70185FC14F74}" destId="{9FEBCE7B-FAA4-4757-AAA9-AD494C508765}" srcOrd="0" destOrd="0" presId="urn:microsoft.com/office/officeart/2005/8/layout/pyramid2"/>
    <dgm:cxn modelId="{C53F9EB0-2EFC-4C00-8164-BD6746F90534}" type="presOf" srcId="{D655C7C7-51D3-4B76-B794-97B2053EADB7}" destId="{2C8C1481-0608-4AFC-A72F-7AE7B366A961}" srcOrd="0" destOrd="0" presId="urn:microsoft.com/office/officeart/2005/8/layout/pyramid2"/>
    <dgm:cxn modelId="{B4D86287-CD41-4528-A139-9C664F40D7AC}" type="presParOf" srcId="{2DBF1BB9-1E47-46FF-AF12-F0D7EBA3CAA6}" destId="{9D6F2631-1FB6-487F-A7FA-2C6E1A6B7DE4}" srcOrd="0" destOrd="0" presId="urn:microsoft.com/office/officeart/2005/8/layout/pyramid2"/>
    <dgm:cxn modelId="{F03EF516-292B-4FED-8D9D-FA5DFAEB3B83}" type="presParOf" srcId="{2DBF1BB9-1E47-46FF-AF12-F0D7EBA3CAA6}" destId="{8681CF02-C15B-49A1-B249-89951C2D008A}" srcOrd="1" destOrd="0" presId="urn:microsoft.com/office/officeart/2005/8/layout/pyramid2"/>
    <dgm:cxn modelId="{93964CB5-416A-4EA4-9F72-400CAE9DD655}" type="presParOf" srcId="{8681CF02-C15B-49A1-B249-89951C2D008A}" destId="{A5650159-7854-41F5-A7E8-BC634D02E5C6}" srcOrd="0" destOrd="0" presId="urn:microsoft.com/office/officeart/2005/8/layout/pyramid2"/>
    <dgm:cxn modelId="{A05F96E7-21B4-4FDA-8E5B-CE43CB3C07E9}" type="presParOf" srcId="{8681CF02-C15B-49A1-B249-89951C2D008A}" destId="{3AAF6AF7-ACC3-41BD-A780-FE2D7FE5C5B4}" srcOrd="1" destOrd="0" presId="urn:microsoft.com/office/officeart/2005/8/layout/pyramid2"/>
    <dgm:cxn modelId="{BF19AFF2-D5F3-4A47-AA4A-088B5D4D8A35}" type="presParOf" srcId="{8681CF02-C15B-49A1-B249-89951C2D008A}" destId="{2C8C1481-0608-4AFC-A72F-7AE7B366A961}" srcOrd="2" destOrd="0" presId="urn:microsoft.com/office/officeart/2005/8/layout/pyramid2"/>
    <dgm:cxn modelId="{B970EE6A-8CC8-41BD-8637-0AFA0217EB18}" type="presParOf" srcId="{8681CF02-C15B-49A1-B249-89951C2D008A}" destId="{96F12F40-55B9-48C7-8A8F-EA17424D614C}" srcOrd="3" destOrd="0" presId="urn:microsoft.com/office/officeart/2005/8/layout/pyramid2"/>
    <dgm:cxn modelId="{C24C518D-AA5D-46BC-9253-0C2C143E2CFB}" type="presParOf" srcId="{8681CF02-C15B-49A1-B249-89951C2D008A}" destId="{9FEBCE7B-FAA4-4757-AAA9-AD494C508765}" srcOrd="4" destOrd="0" presId="urn:microsoft.com/office/officeart/2005/8/layout/pyramid2"/>
    <dgm:cxn modelId="{BDBE0596-7275-427D-8148-20309F7EC164}" type="presParOf" srcId="{8681CF02-C15B-49A1-B249-89951C2D008A}" destId="{4C64DD2A-92F6-4931-AE21-70F4173C9C26}" srcOrd="5" destOrd="0" presId="urn:microsoft.com/office/officeart/2005/8/layout/pyramid2"/>
    <dgm:cxn modelId="{AF09740F-0D28-4DEF-8680-61B761EA9F89}" type="presParOf" srcId="{8681CF02-C15B-49A1-B249-89951C2D008A}" destId="{67F568D0-2DEA-4F94-AC29-DC19DADEAB1F}" srcOrd="6" destOrd="0" presId="urn:microsoft.com/office/officeart/2005/8/layout/pyramid2"/>
    <dgm:cxn modelId="{5C7E6171-7547-42E0-B9CC-D730381B4068}" type="presParOf" srcId="{8681CF02-C15B-49A1-B249-89951C2D008A}" destId="{95CFAB56-EBF3-46C5-BDE7-1FA544B6A47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F2631-1FB6-487F-A7FA-2C6E1A6B7DE4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50159-7854-41F5-A7E8-BC634D02E5C6}">
      <dsp:nvSpPr>
        <dsp:cNvPr id="0" name=""/>
        <dsp:cNvSpPr/>
      </dsp:nvSpPr>
      <dsp:spPr>
        <a:xfrm>
          <a:off x="4931449" y="435558"/>
          <a:ext cx="2828369" cy="7733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Skolotājs interpretētājs</a:t>
          </a:r>
          <a:endParaRPr lang="en-US" sz="19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9202" y="473311"/>
        <a:ext cx="2752863" cy="697876"/>
      </dsp:txXfrm>
    </dsp:sp>
    <dsp:sp modelId="{2C8C1481-0608-4AFC-A72F-7AE7B366A961}">
      <dsp:nvSpPr>
        <dsp:cNvPr id="0" name=""/>
        <dsp:cNvSpPr/>
      </dsp:nvSpPr>
      <dsp:spPr>
        <a:xfrm>
          <a:off x="4931449" y="1305613"/>
          <a:ext cx="2828369" cy="7733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Skolotājs iekļaušanās īstenotājs </a:t>
          </a:r>
          <a:endParaRPr lang="en-US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9202" y="1343366"/>
        <a:ext cx="2752863" cy="697876"/>
      </dsp:txXfrm>
    </dsp:sp>
    <dsp:sp modelId="{9FEBCE7B-FAA4-4757-AAA9-AD494C508765}">
      <dsp:nvSpPr>
        <dsp:cNvPr id="0" name=""/>
        <dsp:cNvSpPr/>
      </dsp:nvSpPr>
      <dsp:spPr>
        <a:xfrm>
          <a:off x="4931449" y="2175669"/>
          <a:ext cx="2828369" cy="7733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Skolotājs pētnieks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9202" y="2213422"/>
        <a:ext cx="2752863" cy="697876"/>
      </dsp:txXfrm>
    </dsp:sp>
    <dsp:sp modelId="{67F568D0-2DEA-4F94-AC29-DC19DADEAB1F}">
      <dsp:nvSpPr>
        <dsp:cNvPr id="0" name=""/>
        <dsp:cNvSpPr/>
      </dsp:nvSpPr>
      <dsp:spPr>
        <a:xfrm>
          <a:off x="4931449" y="3045724"/>
          <a:ext cx="2828369" cy="7733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Skolotājs kopienā</a:t>
          </a:r>
          <a:endParaRPr lang="en-US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9202" y="3083477"/>
        <a:ext cx="2752863" cy="697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7881-915E-4693-9603-DDB367540CE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E645-2EE6-4E8D-9FAB-9F343A6D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4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7881-915E-4693-9603-DDB367540CE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E645-2EE6-4E8D-9FAB-9F343A6D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5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7881-915E-4693-9603-DDB367540CE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E645-2EE6-4E8D-9FAB-9F343A6D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86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103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1092"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5172" y="2736420"/>
            <a:ext cx="6228365" cy="1709687"/>
          </a:xfrm>
        </p:spPr>
        <p:txBody>
          <a:bodyPr>
            <a:noAutofit/>
          </a:bodyPr>
          <a:lstStyle>
            <a:lvl1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1pPr>
            <a:lvl2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2pPr>
            <a:lvl3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3pPr>
            <a:lvl4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4pPr>
            <a:lvl5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72" y="1719313"/>
            <a:ext cx="2392193" cy="80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8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7881-915E-4693-9603-DDB367540CE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E645-2EE6-4E8D-9FAB-9F343A6D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8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7881-915E-4693-9603-DDB367540CE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E645-2EE6-4E8D-9FAB-9F343A6D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9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7881-915E-4693-9603-DDB367540CE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E645-2EE6-4E8D-9FAB-9F343A6D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3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7881-915E-4693-9603-DDB367540CE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E645-2EE6-4E8D-9FAB-9F343A6D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0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7881-915E-4693-9603-DDB367540CE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E645-2EE6-4E8D-9FAB-9F343A6D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1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7881-915E-4693-9603-DDB367540CE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E645-2EE6-4E8D-9FAB-9F343A6D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7881-915E-4693-9603-DDB367540CE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E645-2EE6-4E8D-9FAB-9F343A6D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4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7881-915E-4693-9603-DDB367540CE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E645-2EE6-4E8D-9FAB-9F343A6D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1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7881-915E-4693-9603-DDB367540CE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BE645-2EE6-4E8D-9FAB-9F343A6D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3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75303" y="2736420"/>
            <a:ext cx="11592232" cy="2768453"/>
          </a:xfrm>
        </p:spPr>
        <p:txBody>
          <a:bodyPr numCol="1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“AUGSTĀKAJĀ IZGLĪTĪBĀ STUDĒJOŠO KOMPETENČU NOVĒRTĒJUMS UN TO ATTĪSTĪBAS DINAMIKA STUDIJU PERIODĀ”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kārta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projekta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8.3.6.2/17/I/001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Izglītības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kvalitātes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monitoringa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sistēmas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izveide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īstenošana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ietvaros</a:t>
            </a: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PRIEKŠLIKUMI </a:t>
            </a:r>
            <a:r>
              <a:rPr lang="en-US" sz="3600" dirty="0" smtClean="0">
                <a:solidFill>
                  <a:schemeClr val="bg1"/>
                </a:solidFill>
              </a:rPr>
              <a:t>SKOLOTĀJU </a:t>
            </a:r>
            <a:r>
              <a:rPr lang="en-US" sz="3600" dirty="0">
                <a:solidFill>
                  <a:schemeClr val="bg1"/>
                </a:solidFill>
              </a:rPr>
              <a:t>PROFESIONĀLĀS KOMPETENCES PILNVEIDEI</a:t>
            </a:r>
            <a:endParaRPr lang="lv-LV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28.04.2023.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6" y="329919"/>
            <a:ext cx="6084498" cy="10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PRIEKŠLIKUMI PROFESIJAS STANDARTA “SKOLOTĀJS” AKTUALIZĀCIJAI 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 smtClean="0"/>
              <a:t>Papildināt standartu ar </a:t>
            </a:r>
            <a:r>
              <a:rPr lang="lv-LV" sz="3200" dirty="0" err="1" smtClean="0"/>
              <a:t>apakškompetencēm</a:t>
            </a:r>
            <a:r>
              <a:rPr lang="lv-LV" sz="3200" dirty="0" smtClean="0"/>
              <a:t>, kas nepieciešamas: </a:t>
            </a:r>
          </a:p>
          <a:p>
            <a:r>
              <a:rPr lang="lv-LV" sz="3200" dirty="0" smtClean="0"/>
              <a:t>“Skola kā mācīšanās organizācija” principu īstenošanai; </a:t>
            </a:r>
          </a:p>
          <a:p>
            <a:r>
              <a:rPr lang="lv-LV" sz="3200" dirty="0" smtClean="0"/>
              <a:t>Digitālo tehnoloģiju jēgpilnai izmantošanai izglītībā; </a:t>
            </a:r>
          </a:p>
          <a:p>
            <a:r>
              <a:rPr lang="lv-LV" sz="3200" dirty="0" smtClean="0"/>
              <a:t>Pētnieciskās identitātes </a:t>
            </a:r>
            <a:r>
              <a:rPr lang="lv-LV" sz="3200" dirty="0" err="1" smtClean="0"/>
              <a:t>stiprināšnai</a:t>
            </a:r>
            <a:r>
              <a:rPr lang="lv-LV" sz="3200" dirty="0" smtClean="0"/>
              <a:t>;</a:t>
            </a:r>
          </a:p>
          <a:p>
            <a:r>
              <a:rPr lang="lv-LV" sz="3200" dirty="0" smtClean="0"/>
              <a:t>Savas </a:t>
            </a:r>
            <a:r>
              <a:rPr lang="lv-LV" sz="3200" dirty="0" err="1" smtClean="0"/>
              <a:t>labbūtības</a:t>
            </a:r>
            <a:r>
              <a:rPr lang="lv-LV" sz="3200" dirty="0" smtClean="0"/>
              <a:t> nodrošināšanai; </a:t>
            </a:r>
          </a:p>
          <a:p>
            <a:r>
              <a:rPr lang="lv-LV" sz="3200" dirty="0" smtClean="0"/>
              <a:t>Pedagoģiskās </a:t>
            </a:r>
            <a:r>
              <a:rPr lang="lv-LV" sz="3200" dirty="0" err="1" smtClean="0"/>
              <a:t>uzņēmējspējas</a:t>
            </a:r>
            <a:r>
              <a:rPr lang="lv-LV" sz="3200" dirty="0" smtClean="0"/>
              <a:t> stiprināšanai.</a:t>
            </a:r>
          </a:p>
          <a:p>
            <a:pPr marL="514350" indent="-514350"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64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4182" y="2736420"/>
            <a:ext cx="10215418" cy="170968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Skolotāju</a:t>
            </a:r>
            <a:r>
              <a:rPr lang="en-US" dirty="0"/>
              <a:t> </a:t>
            </a:r>
            <a:r>
              <a:rPr lang="en-US" dirty="0" err="1"/>
              <a:t>izglītība</a:t>
            </a:r>
            <a:r>
              <a:rPr lang="lv-LV" dirty="0"/>
              <a:t>s modelis </a:t>
            </a:r>
            <a:r>
              <a:rPr lang="en-US" dirty="0" err="1"/>
              <a:t>Lapzemes</a:t>
            </a:r>
            <a:r>
              <a:rPr lang="en-US" dirty="0"/>
              <a:t> </a:t>
            </a:r>
            <a:r>
              <a:rPr lang="en-US" dirty="0" err="1"/>
              <a:t>Universitātē</a:t>
            </a:r>
            <a:r>
              <a:rPr lang="lv-LV" dirty="0"/>
              <a:t> (Somija)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48145" y="618836"/>
            <a:ext cx="10871200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945" y="-226362"/>
            <a:ext cx="11383691" cy="64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1"/>
                </a:solidFill>
              </a:rPr>
              <a:t>Skolotāja profesionālās identitātes komponentes (Lapzemes Universitāte)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3509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0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Skolotāju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izglītības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struktūra </a:t>
            </a:r>
            <a:r>
              <a:rPr lang="en-US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Lapzemes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Universitātē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v-LV" b="1" dirty="0" smtClean="0"/>
              <a:t>Interpretējošā pieeja</a:t>
            </a:r>
            <a:r>
              <a:rPr lang="lv-LV" dirty="0" smtClean="0"/>
              <a:t>: </a:t>
            </a:r>
          </a:p>
          <a:p>
            <a:r>
              <a:rPr lang="lv-LV" dirty="0"/>
              <a:t>P</a:t>
            </a:r>
            <a:r>
              <a:rPr lang="lv-LV" dirty="0" smtClean="0"/>
              <a:t>ašu skolotāju domas, pieņēmumi, uzskati, tiek analizēta personīgā vēsture un intereses (skolas kultūrai svarīgi!);</a:t>
            </a:r>
          </a:p>
          <a:p>
            <a:r>
              <a:rPr lang="lv-LV" dirty="0"/>
              <a:t>S</a:t>
            </a:r>
            <a:r>
              <a:rPr lang="lv-LV" dirty="0" smtClean="0"/>
              <a:t>kolotāju mācīšanos saprot kā pieredzi;</a:t>
            </a:r>
          </a:p>
          <a:p>
            <a:r>
              <a:rPr lang="lv-LV" dirty="0" smtClean="0"/>
              <a:t>Humānistiskā pieeja – skolotājs kā novērotājs un «tulks» par skolēnu attīstību, individuālajām un personīgajām vajadzībām – skolēnu dažādība.</a:t>
            </a:r>
          </a:p>
          <a:p>
            <a:pPr marL="0" indent="0">
              <a:buNone/>
            </a:pPr>
            <a:r>
              <a:rPr lang="lv-LV" b="1" dirty="0" smtClean="0"/>
              <a:t>Iekļaujošā izglītība:</a:t>
            </a:r>
          </a:p>
          <a:p>
            <a:r>
              <a:rPr lang="en-US" dirty="0" err="1" smtClean="0"/>
              <a:t>izslēgšanas</a:t>
            </a:r>
            <a:r>
              <a:rPr lang="en-US" dirty="0" smtClean="0"/>
              <a:t> </a:t>
            </a:r>
            <a:r>
              <a:rPr lang="en-US" dirty="0" err="1" smtClean="0"/>
              <a:t>aizliegšana</a:t>
            </a:r>
            <a:r>
              <a:rPr lang="en-US" dirty="0" smtClean="0"/>
              <a:t> un </a:t>
            </a:r>
            <a:r>
              <a:rPr lang="en-US" dirty="0" err="1" smtClean="0"/>
              <a:t>tiekšanās</a:t>
            </a:r>
            <a:r>
              <a:rPr lang="en-US" dirty="0" smtClean="0"/>
              <a:t> </a:t>
            </a:r>
            <a:r>
              <a:rPr lang="en-US" dirty="0" err="1" smtClean="0"/>
              <a:t>pēc</a:t>
            </a:r>
            <a:r>
              <a:rPr lang="en-US" dirty="0" smtClean="0"/>
              <a:t> </a:t>
            </a:r>
            <a:r>
              <a:rPr lang="en-US" dirty="0" err="1" smtClean="0"/>
              <a:t>labvēlīgas</a:t>
            </a:r>
            <a:r>
              <a:rPr lang="en-US" dirty="0" smtClean="0"/>
              <a:t> </a:t>
            </a:r>
            <a:r>
              <a:rPr lang="en-US" dirty="0" err="1" smtClean="0"/>
              <a:t>vides,kā</a:t>
            </a:r>
            <a:r>
              <a:rPr lang="en-US" dirty="0" smtClean="0"/>
              <a:t> </a:t>
            </a:r>
            <a:r>
              <a:rPr lang="en-US" dirty="0" err="1" smtClean="0"/>
              <a:t>arī</a:t>
            </a:r>
            <a:r>
              <a:rPr lang="en-US" dirty="0" smtClean="0"/>
              <a:t> </a:t>
            </a:r>
            <a:r>
              <a:rPr lang="en-US" dirty="0" err="1" smtClean="0"/>
              <a:t>vienlīdzība</a:t>
            </a:r>
            <a:r>
              <a:rPr lang="en-US" dirty="0" smtClean="0"/>
              <a:t> un </a:t>
            </a:r>
            <a:r>
              <a:rPr lang="en-US" dirty="0" err="1" smtClean="0"/>
              <a:t>vienlīdzība</a:t>
            </a:r>
            <a:r>
              <a:rPr lang="en-US" dirty="0" smtClean="0"/>
              <a:t> </a:t>
            </a:r>
            <a:r>
              <a:rPr lang="en-US" dirty="0" err="1" smtClean="0"/>
              <a:t>izglītībā</a:t>
            </a:r>
            <a:r>
              <a:rPr lang="lv-LV" dirty="0" smtClean="0"/>
              <a:t>; diagnosticēšanas/vajadzību noteikšanas prasmes.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Skolotāju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izglītības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struktūra </a:t>
            </a:r>
            <a:r>
              <a:rPr lang="en-US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Lapzemes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Universitātē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b="1" dirty="0" smtClean="0"/>
              <a:t>Skolotājs kā pētnieks:</a:t>
            </a:r>
          </a:p>
          <a:p>
            <a:r>
              <a:rPr lang="lv-LV" dirty="0"/>
              <a:t>O</a:t>
            </a:r>
            <a:r>
              <a:rPr lang="lv-LV" dirty="0" smtClean="0"/>
              <a:t>rientācija uz pētniecību; </a:t>
            </a:r>
            <a:r>
              <a:rPr lang="lv-LV" dirty="0"/>
              <a:t>k</a:t>
            </a:r>
            <a:r>
              <a:rPr lang="lv-LV" dirty="0" smtClean="0"/>
              <a:t>atrā praksē: atšķirīgs uzmanība fokuss un atšķirīga pētījuma metode katrā praksē;</a:t>
            </a:r>
          </a:p>
          <a:p>
            <a:r>
              <a:rPr lang="lv-LV" dirty="0" smtClean="0"/>
              <a:t> Dialogs ar teoriju, praksi un pētniecību;</a:t>
            </a:r>
          </a:p>
          <a:p>
            <a:r>
              <a:rPr lang="lv-LV" dirty="0" smtClean="0"/>
              <a:t>Pētījuma pieejas un datu vākšana, ko apgūst autentiskās mācību situācijās;</a:t>
            </a:r>
          </a:p>
          <a:p>
            <a:pPr marL="0" indent="0">
              <a:buNone/>
            </a:pPr>
            <a:r>
              <a:rPr lang="lv-LV" b="1" dirty="0" smtClean="0"/>
              <a:t>Kolektīvā/kopienas mācīšanās:</a:t>
            </a:r>
          </a:p>
          <a:p>
            <a:r>
              <a:rPr lang="lv-LV" dirty="0" smtClean="0"/>
              <a:t>Uz kopienu </a:t>
            </a:r>
            <a:r>
              <a:rPr lang="lv-LV" dirty="0"/>
              <a:t>balstīta pieeja (</a:t>
            </a:r>
            <a:r>
              <a:rPr lang="lv-LV" dirty="0" err="1" smtClean="0"/>
              <a:t>community-based</a:t>
            </a:r>
            <a:r>
              <a:rPr lang="lv-LV" dirty="0" smtClean="0"/>
              <a:t> </a:t>
            </a:r>
            <a:r>
              <a:rPr lang="lv-LV" dirty="0" err="1" smtClean="0"/>
              <a:t>approach</a:t>
            </a:r>
            <a:r>
              <a:rPr lang="lv-LV" dirty="0" smtClean="0"/>
              <a:t>) – studenti strādā mazās grupās un apgūt prasmes, kas saistītas ar sociālo mijiedarbību un koleģiālām diskusijām.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4129" y="2736420"/>
            <a:ext cx="3932904" cy="1709687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Paldies par uzmanību!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0" y="692727"/>
            <a:ext cx="3057235" cy="4950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35" y="1560944"/>
            <a:ext cx="3030624" cy="5135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4" y="4110209"/>
            <a:ext cx="4002921" cy="22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4182" y="2736420"/>
            <a:ext cx="10215418" cy="1709687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Ekspertu diskusija</a:t>
            </a:r>
          </a:p>
          <a:p>
            <a:pPr marL="0" indent="0">
              <a:buNone/>
            </a:pPr>
            <a:r>
              <a:rPr lang="lv-LV" dirty="0" smtClean="0"/>
              <a:t>«Kas jāprot labam skolotājam?»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697041"/>
            <a:ext cx="7433092" cy="5777649"/>
          </a:xfrm>
        </p:spPr>
      </p:pic>
    </p:spTree>
    <p:extLst>
      <p:ext uri="{BB962C8B-B14F-4D97-AF65-F5344CB8AC3E}">
        <p14:creationId xmlns:p14="http://schemas.microsoft.com/office/powerpoint/2010/main" val="37904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800228"/>
              </p:ext>
            </p:extLst>
          </p:nvPr>
        </p:nvGraphicFramePr>
        <p:xfrm>
          <a:off x="838200" y="655784"/>
          <a:ext cx="10515600" cy="6037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85378051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715559979"/>
                    </a:ext>
                  </a:extLst>
                </a:gridCol>
              </a:tblGrid>
              <a:tr h="625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Vārds, uzvārds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Amats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442001"/>
                  </a:ext>
                </a:extLst>
              </a:tr>
              <a:tr h="625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Česlavs</a:t>
                      </a:r>
                      <a:r>
                        <a:rPr lang="lv-LV" sz="16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600" b="1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Batņa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LR Saeimas deputāts (AS)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497216"/>
                  </a:ext>
                </a:extLst>
              </a:tr>
              <a:tr h="625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Rūdolfs Kalvāns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Dr. sc. admin., Siguldas Valsts ģimnāzijas direktors, Latvijas izglītības vadītāju asociācijas prezidents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001647"/>
                  </a:ext>
                </a:extLst>
              </a:tr>
              <a:tr h="625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Linda Daniela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 profesore, Pedagoģijas, psiholoģijas un mākslas fakultātes dekāne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9133008"/>
                  </a:ext>
                </a:extLst>
              </a:tr>
              <a:tr h="625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Guna Pudule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Dr. sc. admin., Rīgas Teikas vidusskolas direktore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824742"/>
                  </a:ext>
                </a:extLst>
              </a:tr>
              <a:tr h="625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Santa Iesmiņa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Privātās vidusskolas “Patnis” angļu valodas skolotāja, mentoringa un karjeras ievirzes koordinatore, skolēnu pašpārvaldes vadītāja.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6899191"/>
                  </a:ext>
                </a:extLst>
              </a:tr>
              <a:tr h="1210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Rūta Kanteruka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King's College Latvia mūzikas skolotāja,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Latvijas vispārējās izglītības iestāžu mūzikas skolotāju asociācijas vadītāja, Eiropas Mūzikas skolotāju asociācijas koordinatore Latvijā, Neatkarīgās izglītības biedrības valdes locekle.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7876408"/>
                  </a:ext>
                </a:extLst>
              </a:tr>
              <a:tr h="625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Baiba Moļņika</a:t>
                      </a:r>
                      <a:endParaRPr lang="en-US" sz="160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smtClean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UNESCO Latvijas Nacionālās komisijas ģenerālsekretāre</a:t>
                      </a:r>
                      <a:endParaRPr lang="en-US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39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5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1"/>
                </a:solidFill>
              </a:rPr>
              <a:t>Diskusijā aplūkotie jautājumi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Kas jāprot labam skolotājam?</a:t>
            </a:r>
          </a:p>
          <a:p>
            <a:r>
              <a:rPr lang="lv-LV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Kādas ir s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kolotāja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profesionālajai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autonomijai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nepieciešam</a:t>
            </a:r>
            <a:r>
              <a:rPr lang="lv-LV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aktuāl</a:t>
            </a:r>
            <a:r>
              <a:rPr lang="lv-LV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kompetences?</a:t>
            </a:r>
          </a:p>
          <a:p>
            <a:r>
              <a:rPr lang="lv-LV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Kādi ir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izaicinājum</a:t>
            </a:r>
            <a:r>
              <a:rPr lang="lv-LV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skolotāja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profesijai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nākotnē</a:t>
            </a:r>
            <a:r>
              <a:rPr lang="lv-LV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kādas ir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prognozē</a:t>
            </a:r>
            <a:r>
              <a:rPr lang="lv-LV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jamās</a:t>
            </a:r>
            <a:r>
              <a:rPr lang="lv-LV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kolotāja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profesionāl</a:t>
            </a:r>
            <a:r>
              <a:rPr lang="lv-LV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ās</a:t>
            </a:r>
            <a:r>
              <a:rPr lang="lv-LV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kompetences, kas būs nepieciešamas nākotnē?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PRIEKŠLIKUMI TOPOŠO SKOLOTĀJU PROFESIONĀLĀS KOMPETENCES PILNVEIDEI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b="1" dirty="0" smtClean="0"/>
              <a:t>Visos līmeņos (tostarp valsts līmenī)</a:t>
            </a:r>
          </a:p>
          <a:p>
            <a:r>
              <a:rPr lang="lv-LV" dirty="0" smtClean="0"/>
              <a:t>Stiprināt iespējas skolotāju profesionālai pilnveidei darba laikā, iekļaujot darba slodzē;</a:t>
            </a:r>
          </a:p>
          <a:p>
            <a:r>
              <a:rPr lang="lv-LV" dirty="0" smtClean="0"/>
              <a:t>Stiprināt digitālo tehnoloģiju bāzi un to jēgpilnu lietojumu;</a:t>
            </a:r>
          </a:p>
          <a:p>
            <a:r>
              <a:rPr lang="lv-LV" dirty="0" smtClean="0"/>
              <a:t> Mazināt ar digitālo tehnoloģiju lietošanu saistītos riskus, izstrādājot vadlīnijas;</a:t>
            </a:r>
          </a:p>
          <a:p>
            <a:r>
              <a:rPr lang="lv-LV" dirty="0" smtClean="0"/>
              <a:t>Pilnveidot valodu prasmes skolotājiem (latviešu valoda, angļu valoda, otra ES svešvaloda);</a:t>
            </a:r>
          </a:p>
          <a:p>
            <a:r>
              <a:rPr lang="lv-LV" dirty="0" smtClean="0"/>
              <a:t>Veicināt horizontālo un vertikālo sadarbību starp jomas profesionāļiem, izglītības institūcijām (arī augstskolām) un izglītības politikas veidotājiem; </a:t>
            </a:r>
          </a:p>
          <a:p>
            <a:r>
              <a:rPr lang="lv-LV" dirty="0" smtClean="0"/>
              <a:t>Stiprināt skolu un skolotāju autonomiju;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PRIEKŠLIKUMI TOPOŠO SKOLOTĀJU PROFESIONĀLĀS KOMPETENCES PILNVEIDEI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v-LV" b="1" dirty="0" smtClean="0"/>
              <a:t>Visos līmeņos (tostarp valsts līmenī)</a:t>
            </a:r>
          </a:p>
          <a:p>
            <a:pPr algn="just"/>
            <a:r>
              <a:rPr lang="lv-LV" dirty="0" smtClean="0"/>
              <a:t>Stiprināt skolotāju diagnosticējošās prasmes, lai identificētu skolēnu vajadzības iekļaujošās izglītības kontekstā;</a:t>
            </a:r>
          </a:p>
          <a:p>
            <a:pPr algn="just"/>
            <a:r>
              <a:rPr lang="lv-LV" dirty="0" smtClean="0"/>
              <a:t>Atbalstīt (arī finansiāli) «universitāšu skolu» sistēmas izveidi valstī topošo skolotāju prakses kvalitātes uzlabošanai;</a:t>
            </a:r>
          </a:p>
          <a:p>
            <a:pPr algn="just"/>
            <a:r>
              <a:rPr lang="lv-LV" dirty="0" smtClean="0"/>
              <a:t>Stiprināt skolotāju pētniecisko identitāti un zinātniskā </a:t>
            </a:r>
            <a:r>
              <a:rPr lang="lv-LV" dirty="0" err="1" smtClean="0"/>
              <a:t>pratību</a:t>
            </a:r>
            <a:r>
              <a:rPr lang="lv-LV" dirty="0" smtClean="0"/>
              <a:t>, tai skaitā nodrošinot piekļuvi zinātnisko publikāciju datu bāzēm (sadarbībā ar AII);</a:t>
            </a:r>
          </a:p>
          <a:p>
            <a:pPr algn="just"/>
            <a:r>
              <a:rPr lang="lv-LV" dirty="0" smtClean="0"/>
              <a:t>Stiprināt skolotāju digitālo kompetenci, tai skaitā atbalstīt angļu valodas prasmju sistēmisku pilnveidi;</a:t>
            </a:r>
          </a:p>
          <a:p>
            <a:pPr algn="just"/>
            <a:r>
              <a:rPr lang="lv-LV" u="sng" dirty="0" smtClean="0"/>
              <a:t>Profesijas </a:t>
            </a:r>
            <a:r>
              <a:rPr lang="lv-LV" u="sng" smtClean="0"/>
              <a:t>internacionalizācija izglītības kvalitātes </a:t>
            </a:r>
            <a:r>
              <a:rPr lang="lv-LV" u="sng" dirty="0" smtClean="0"/>
              <a:t>veicināšanai!!!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1"/>
                </a:solidFill>
              </a:rPr>
              <a:t>PRIEKŠLIKUMI TOPOŠO SKOLOTĀJU PROFESIONĀLĀS KOMPETENCES PILNVEIDEI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v-LV" b="1" dirty="0" smtClean="0"/>
              <a:t>Institūcijas līmenī (skola, augstskola u.c.)</a:t>
            </a:r>
          </a:p>
          <a:p>
            <a:r>
              <a:rPr lang="lv-LV" dirty="0" smtClean="0"/>
              <a:t>Nodrošināt mērķtiecīgu prakses pārraudzību, sekmējot studenta profesionālās prasmes teorijas un prakses vienotībā, </a:t>
            </a:r>
            <a:r>
              <a:rPr lang="lv-LV" dirty="0" err="1" smtClean="0"/>
              <a:t>pašrefleksiju</a:t>
            </a:r>
            <a:r>
              <a:rPr lang="lv-LV" dirty="0" smtClean="0"/>
              <a:t>, atbildību;</a:t>
            </a:r>
          </a:p>
          <a:p>
            <a:r>
              <a:rPr lang="lv-LV" dirty="0" smtClean="0"/>
              <a:t>Veicināt zināšanu, prasmju pilnveidi, kas nepieciešama skolēnu vajadzību diagnosticēšanai, konstruktīvas atgriezeniskās saites sniegšanai;</a:t>
            </a:r>
          </a:p>
          <a:p>
            <a:r>
              <a:rPr lang="lv-LV" dirty="0" smtClean="0"/>
              <a:t>Stiprināt skolu kā mācīšanās organizāciju; </a:t>
            </a:r>
          </a:p>
          <a:p>
            <a:r>
              <a:rPr lang="lv-LV" dirty="0" smtClean="0"/>
              <a:t>Turpināt attīstīt iekļaujošu mācību vidi izglītības institūcijās;</a:t>
            </a:r>
          </a:p>
          <a:p>
            <a:r>
              <a:rPr lang="lv-LV" dirty="0" err="1" smtClean="0"/>
              <a:t>Digitalizācijas</a:t>
            </a:r>
            <a:r>
              <a:rPr lang="lv-LV" dirty="0" smtClean="0"/>
              <a:t> procesa mērķtiecīga virzība un nepārtrauktības nodrošināšana.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1"/>
                </a:solidFill>
              </a:rPr>
              <a:t>PRIEKŠLIKUMI TOPOŠO SKOLOTĀJU PROFESIONĀLĀS KOMPETENCES PILNVEIDEI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 smtClean="0"/>
              <a:t>Individuālā līmenī </a:t>
            </a:r>
          </a:p>
          <a:p>
            <a:r>
              <a:rPr lang="lv-LV" dirty="0" smtClean="0"/>
              <a:t>Rūpēties par savu emocionālo </a:t>
            </a:r>
            <a:r>
              <a:rPr lang="lv-LV" dirty="0" err="1" smtClean="0"/>
              <a:t>labbūtību</a:t>
            </a:r>
            <a:r>
              <a:rPr lang="lv-LV" dirty="0" smtClean="0"/>
              <a:t>: prasme samērot darba un privāto dzīvi; plānot savu darba laiku, tostarp paredzot laiku </a:t>
            </a:r>
            <a:r>
              <a:rPr lang="lv-LV" dirty="0" err="1" smtClean="0"/>
              <a:t>pašrefleksijai</a:t>
            </a:r>
            <a:r>
              <a:rPr lang="lv-LV" dirty="0" smtClean="0"/>
              <a:t>; </a:t>
            </a:r>
          </a:p>
          <a:p>
            <a:r>
              <a:rPr lang="lv-LV" dirty="0" smtClean="0"/>
              <a:t>Nebaidīties kļūdīties un atzīt savas kļūdas, būt elastīgiem un gataviem pārmaiņām;</a:t>
            </a:r>
          </a:p>
          <a:p>
            <a:r>
              <a:rPr lang="lv-LV" dirty="0" smtClean="0"/>
              <a:t>Identificēt savas profesionālās vajadzības, lai iezīmētu profesionālās pilnveides fokusu (izmantojot pašnovērtējuma instrumentus).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727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(null)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Diskusijā aplūkotie jautājumi</vt:lpstr>
      <vt:lpstr>PRIEKŠLIKUMI TOPOŠO SKOLOTĀJU PROFESIONĀLĀS KOMPETENCES PILNVEIDEI</vt:lpstr>
      <vt:lpstr>PRIEKŠLIKUMI TOPOŠO SKOLOTĀJU PROFESIONĀLĀS KOMPETENCES PILNVEIDEI</vt:lpstr>
      <vt:lpstr>PRIEKŠLIKUMI TOPOŠO SKOLOTĀJU PROFESIONĀLĀS KOMPETENCES PILNVEIDEI </vt:lpstr>
      <vt:lpstr>PRIEKŠLIKUMI TOPOŠO SKOLOTĀJU PROFESIONĀLĀS KOMPETENCES PILNVEIDEI </vt:lpstr>
      <vt:lpstr>PRIEKŠLIKUMI PROFESIJAS STANDARTA “SKOLOTĀJS” AKTUALIZĀCIJAI </vt:lpstr>
      <vt:lpstr>PowerPoint Presentation</vt:lpstr>
      <vt:lpstr>PowerPoint Presentation</vt:lpstr>
      <vt:lpstr>PowerPoint Presentation</vt:lpstr>
      <vt:lpstr>Skolotāja profesionālās identitātes komponentes (Lapzemes Universitāte)</vt:lpstr>
      <vt:lpstr>Skolotāju izglītības struktūra Lapzemes Universitātē</vt:lpstr>
      <vt:lpstr>Skolotāju izglītības struktūra Lapzemes Universitātē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Zanda</dc:creator>
  <cp:lastModifiedBy>Students</cp:lastModifiedBy>
  <cp:revision>29</cp:revision>
  <dcterms:created xsi:type="dcterms:W3CDTF">2023-04-27T06:59:35Z</dcterms:created>
  <dcterms:modified xsi:type="dcterms:W3CDTF">2023-05-19T08:07:25Z</dcterms:modified>
</cp:coreProperties>
</file>