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6fuRpCvgChtMBhL3fE1w77ZCi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9EABEB-FEA5-44AC-BF95-B1A51A0877F1}">
  <a:tblStyle styleId="{BC9EABEB-FEA5-44AC-BF95-B1A51A0877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1790c3a0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251790c3a0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253417cb7_6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25253417cb7_6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253417cb7_6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25253417cb7_6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1790c3a0c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g251790c3a0c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1790c3a0c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51790c3a0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253417cb7_6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5253417cb7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253417cb7_6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25253417cb7_6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253417cb7_6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5253417cb7_6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253417cb7_6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5253417cb7_6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0"/>
            <a:ext cx="12191037" cy="68576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2225172" y="2736420"/>
            <a:ext cx="6228365" cy="170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57847" algn="l">
              <a:lnSpc>
                <a:spcPct val="108775"/>
              </a:lnSpc>
              <a:spcBef>
                <a:spcPts val="10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1pPr>
            <a:lvl2pPr marL="914400" lvl="1" indent="-557847" algn="l">
              <a:lnSpc>
                <a:spcPct val="108775"/>
              </a:lnSpc>
              <a:spcBef>
                <a:spcPts val="5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2pPr>
            <a:lvl3pPr marL="1371600" lvl="2" indent="-557847" algn="l">
              <a:lnSpc>
                <a:spcPct val="108775"/>
              </a:lnSpc>
              <a:spcBef>
                <a:spcPts val="5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3pPr>
            <a:lvl4pPr marL="1828800" lvl="3" indent="-557847" algn="l">
              <a:lnSpc>
                <a:spcPct val="108775"/>
              </a:lnSpc>
              <a:spcBef>
                <a:spcPts val="5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4pPr>
            <a:lvl5pPr marL="2286000" lvl="4" indent="-557847" algn="l">
              <a:lnSpc>
                <a:spcPct val="108775"/>
              </a:lnSpc>
              <a:spcBef>
                <a:spcPts val="500"/>
              </a:spcBef>
              <a:spcAft>
                <a:spcPts val="0"/>
              </a:spcAft>
              <a:buClr>
                <a:srgbClr val="ACC0C6"/>
              </a:buClr>
              <a:buSzPts val="5185"/>
              <a:buChar char="•"/>
              <a:defRPr sz="5185" b="1">
                <a:solidFill>
                  <a:srgbClr val="ACC0C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5172" y="1719313"/>
            <a:ext cx="2392193" cy="80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1790c3a0c_0_27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51790c3a0c_0_2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251790c3a0c_0_2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51790c3a0c_0_2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51790c3a0c_0_2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1790c3a0c_0_2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  <a:defRPr sz="5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51790c3a0c_0_2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g251790c3a0c_0_2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51790c3a0c_0_2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51790c3a0c_0_2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1790c3a0c_0_291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  <a:defRPr sz="5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51790c3a0c_0_291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251790c3a0c_0_2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51790c3a0c_0_2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51790c3a0c_0_2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1790c3a0c_0_29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51790c3a0c_0_2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251790c3a0c_0_29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51790c3a0c_0_2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51790c3a0c_0_2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51790c3a0c_0_2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1790c3a0c_0_304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51790c3a0c_0_30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122" name="Google Shape;122;g251790c3a0c_0_30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51790c3a0c_0_30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124" name="Google Shape;124;g251790c3a0c_0_30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251790c3a0c_0_3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51790c3a0c_0_3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51790c3a0c_0_3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1790c3a0c_0_3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51790c3a0c_0_3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51790c3a0c_0_3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51790c3a0c_0_3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1790c3a0c_0_3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51790c3a0c_0_3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51790c3a0c_0_3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1790c3a0c_0_322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51790c3a0c_0_3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marL="914400" lvl="1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2pPr>
            <a:lvl3pPr marL="1371600" lvl="2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140" name="Google Shape;140;g251790c3a0c_0_322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1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g251790c3a0c_0_3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51790c3a0c_0_3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51790c3a0c_0_3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1790c3a0c_0_329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51790c3a0c_0_3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g251790c3a0c_0_329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1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g251790c3a0c_0_3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51790c3a0c_0_3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51790c3a0c_0_3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1790c3a0c_0_3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51790c3a0c_0_336"/>
          <p:cNvSpPr txBox="1">
            <a:spLocks noGrp="1"/>
          </p:cNvSpPr>
          <p:nvPr>
            <p:ph type="body" idx="1"/>
          </p:nvPr>
        </p:nvSpPr>
        <p:spPr>
          <a:xfrm rot="5400000">
            <a:off x="3920251" y="-1256425"/>
            <a:ext cx="43515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251790c3a0c_0_3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51790c3a0c_0_3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51790c3a0c_0_3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1790c3a0c_0_34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51790c3a0c_0_34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251790c3a0c_0_3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251790c3a0c_0_3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251790c3a0c_0_3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1790c3a0c_0_27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251790c3a0c_0_2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rm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51790c3a0c_0_2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51790c3a0c_0_2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g251790c3a0c_0_2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mf.lu.lv/par-mums/zinas/zina/t/77258/ESF?fbclid=IwAR2NbIvNNFVtU8V8q_g6JQEiKJVoOYgeVESdCP1TpYiwQc288IQKWxW6z_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pmf.lu.lv/par-mums/zinas/zina/t/76318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51790c3a0c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8965" y="382988"/>
            <a:ext cx="2218879" cy="71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51790c3a0c_0_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5728" y="246363"/>
            <a:ext cx="2873056" cy="10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51790c3a0c_0_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0663" y="244138"/>
            <a:ext cx="1015068" cy="1015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51790c3a0c_0_84"/>
          <p:cNvSpPr txBox="1"/>
          <p:nvPr/>
        </p:nvSpPr>
        <p:spPr>
          <a:xfrm>
            <a:off x="651275" y="2392150"/>
            <a:ext cx="11095800" cy="3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43775" rIns="43775" bIns="437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lv-LV" sz="2900">
                <a:solidFill>
                  <a:srgbClr val="002060"/>
                </a:solidFill>
              </a:rPr>
              <a:t>“AUGSTĀKAJĀ IZGLĪTĪBĀ STUDĒJOŠO KOMPETENČU NOVĒRTĒJUMS UN TO ATTĪSTĪBAS DINAMIKA STUDIJU PERIODĀ” 2. kārta</a:t>
            </a:r>
            <a:endParaRPr sz="290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90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lv-LV" sz="2900">
                <a:solidFill>
                  <a:srgbClr val="002060"/>
                </a:solidFill>
              </a:rPr>
              <a:t>ESF projekta Nr. 8.3.6.2. “Izglītības kvalitātes monitoringa sistēmas izveide un īstenošana” ietvaros; Projekta līguma numurs: 8.3.6.2/17/I/001 (Nr. ESS2022/442)</a:t>
            </a:r>
            <a:endParaRPr sz="290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90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lv-LV" sz="2000">
                <a:solidFill>
                  <a:srgbClr val="002060"/>
                </a:solidFill>
              </a:rPr>
              <a:t>	16.06.2023.</a:t>
            </a:r>
            <a:endParaRPr sz="20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810491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Paveicamie projekta uzdevumi</a:t>
            </a:r>
            <a:b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7" name="Google Shape;227;p8"/>
          <p:cNvGraphicFramePr/>
          <p:nvPr/>
        </p:nvGraphicFramePr>
        <p:xfrm>
          <a:off x="838200" y="1109350"/>
          <a:ext cx="10515600" cy="5599908"/>
        </p:xfrm>
        <a:graphic>
          <a:graphicData uri="http://schemas.openxmlformats.org/drawingml/2006/table">
            <a:tbl>
              <a:tblPr>
                <a:noFill/>
                <a:tableStyleId>{BC9EABEB-FEA5-44AC-BF95-B1A51A0877F1}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Uzdevums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Atbildīgie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Kopsavilkumu daļas, Secinājumi/rekomendācijas starpnodevumam; papildinājumi pie digitālās kompetences pamatprasībām dažādo līmeņu studijās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Pilnveidots sistēmdinamiskais modelis? Digitālā kompetence?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Visi, kam bija nodaļas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Izstrādāt rekomendācijas metodoloģijas izmantošanai mūžizglītībā (modulāras studiju programmas, mikro-apliecinājumi).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Sanita Baranova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Nora Jansone –Ratinika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Matīss Sīlis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Izpētīt studējošo caurviju kompetenču attīstības līmeni.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Ģirts Dimdiņš,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Anika Miltuze,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Gatis Lāma,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Anda Āboliņa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253417cb7_6_23"/>
          <p:cNvSpPr txBox="1">
            <a:spLocks noGrp="1"/>
          </p:cNvSpPr>
          <p:nvPr>
            <p:ph type="title"/>
          </p:nvPr>
        </p:nvSpPr>
        <p:spPr>
          <a:xfrm>
            <a:off x="810491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Paveicamie projekta uzdevumi</a:t>
            </a:r>
            <a:b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g25253417cb7_6_23"/>
          <p:cNvGraphicFramePr/>
          <p:nvPr/>
        </p:nvGraphicFramePr>
        <p:xfrm>
          <a:off x="810500" y="1382725"/>
          <a:ext cx="9982200" cy="4602801"/>
        </p:xfrm>
        <a:graphic>
          <a:graphicData uri="http://schemas.openxmlformats.org/drawingml/2006/table">
            <a:tbl>
              <a:tblPr>
                <a:noFill/>
                <a:tableStyleId>{BC9EABEB-FEA5-44AC-BF95-B1A51A0877F1}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Uzdevums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Atbildīgie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Izpētīt topošo skolotāju profesionālo kompetenču attīstības līmeni.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Gatis Lāma, Anda Abuže, Ģirts Dimdiņš,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Anika Miltuze,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Priekšlikumi profesijas standarta “Skolotājs” aktualizācijai.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Līga Āboltiņa, Baiba Kaļķe, Edīte Sarva, Linda Daniela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Izstrādāt rekomendācijas par ārvalstu resursiem caurviju kompetencēm augstākajā izglītībā, kompetenču novērtēšanu,  studiju programmu dizainu un citām saistītām tēmām.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Edīte Sarva,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Alise Oļesika,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Agnese Lastovska,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Anda Abuže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Zinta Zālīte – Supe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253417cb7_6_30"/>
          <p:cNvSpPr txBox="1">
            <a:spLocks noGrp="1"/>
          </p:cNvSpPr>
          <p:nvPr>
            <p:ph type="title"/>
          </p:nvPr>
        </p:nvSpPr>
        <p:spPr>
          <a:xfrm>
            <a:off x="810491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Paveicamie projekta uzdevumi</a:t>
            </a:r>
            <a:br>
              <a:rPr lang="lv-LV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9" name="Google Shape;239;g25253417cb7_6_30"/>
          <p:cNvGraphicFramePr/>
          <p:nvPr/>
        </p:nvGraphicFramePr>
        <p:xfrm>
          <a:off x="810500" y="1132100"/>
          <a:ext cx="10662550" cy="5339750"/>
        </p:xfrm>
        <a:graphic>
          <a:graphicData uri="http://schemas.openxmlformats.org/drawingml/2006/table">
            <a:tbl>
              <a:tblPr>
                <a:noFill/>
                <a:tableStyleId>{BC9EABEB-FEA5-44AC-BF95-B1A51A0877F1}</a:tableStyleId>
              </a:tblPr>
              <a:tblGrid>
                <a:gridCol w="533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Uzdevums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Atbildīgie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Izstrādāt piecus video materiālus augstākās izglītības iestāžu personāla pašvadītai profesionālai pilnveidei par Caurviju kompetenču novērtēšanas instrumenta izmantošanu, studiju rezultātu formulēšanu, profesionālās autonomijas novērtēšanai u.c.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Zanda Rubene, Niklāvs Rubenis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3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Pārskati par doktorantu darbu projektā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Zanda Rubene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Preses relīzes.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Vismaz vēl viens raksts WoS ar Q 1-2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Zinta Zālīte –Supe, visi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lv-LV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lv-LV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-LV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Paveicamie projekta uzdevumi  </a:t>
            </a:r>
            <a:r>
              <a:rPr lang="lv-LV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lv-LV">
                <a:latin typeface="Arial"/>
                <a:ea typeface="Arial"/>
                <a:cs typeface="Arial"/>
                <a:sym typeface="Arial"/>
              </a:rPr>
            </a:br>
            <a:endParaRPr b="1">
              <a:solidFill>
                <a:schemeClr val="accent1"/>
              </a:solidFill>
            </a:endParaRPr>
          </a:p>
        </p:txBody>
      </p:sp>
      <p:graphicFrame>
        <p:nvGraphicFramePr>
          <p:cNvPr id="245" name="Google Shape;245;p7"/>
          <p:cNvGraphicFramePr/>
          <p:nvPr/>
        </p:nvGraphicFramePr>
        <p:xfrm>
          <a:off x="838200" y="1489575"/>
          <a:ext cx="9982200" cy="4684365"/>
        </p:xfrm>
        <a:graphic>
          <a:graphicData uri="http://schemas.openxmlformats.org/drawingml/2006/table">
            <a:tbl>
              <a:tblPr>
                <a:noFill/>
                <a:tableStyleId>{BC9EABEB-FEA5-44AC-BF95-B1A51A0877F1}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Uzdevums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Atbildīgie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Izveidotas vadlīnijas augstākās izglītības iestādēm pētījuma rezultātu izmantošanai studiju programmās sasniedzamo rezultātu pilnveidei, rekomendācijas resursiem un kompetenču novērtēšanas rīkiem.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????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Ziņojuma izstrāde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Visi, Zanda Rubene</a:t>
                      </a:r>
                      <a:r>
                        <a:rPr lang="lv-LV" sz="1800" b="1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Zinta Zālīte – Supe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Organizēt noslēguma konferenci 27.10.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>
                          <a:solidFill>
                            <a:schemeClr val="dk1"/>
                          </a:solidFill>
                        </a:rPr>
                        <a:t>Zanda Rubene, Māra Bernande, Zinta Zālīte – Supe, visi.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1790c3a0c_0_265"/>
          <p:cNvSpPr/>
          <p:nvPr/>
        </p:nvSpPr>
        <p:spPr>
          <a:xfrm>
            <a:off x="2236081" y="5431325"/>
            <a:ext cx="82908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21875" rIns="43775" bIns="21875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500">
                <a:solidFill>
                  <a:srgbClr val="002060"/>
                </a:solidFill>
              </a:rPr>
              <a:t>Pētījuma „Augstākajā izglītībā studējošo kompetenču novērtējums un to attīstības dinamika studiju periodā” 2. kārta īstenota ar Eiropas Sociālā fonda atbalstu projektā Nr. 8.3.6.2/17/I/001 „Izglītības kvalitātes monitoringa sistēmas izveide un īstenošana”.</a:t>
            </a:r>
            <a:endParaRPr sz="15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251790c3a0c_0_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8965" y="382988"/>
            <a:ext cx="2218879" cy="71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51790c3a0c_0_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5728" y="246363"/>
            <a:ext cx="2873056" cy="10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51790c3a0c_0_2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0663" y="244138"/>
            <a:ext cx="1015068" cy="10150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51790c3a0c_0_265"/>
          <p:cNvSpPr txBox="1"/>
          <p:nvPr/>
        </p:nvSpPr>
        <p:spPr>
          <a:xfrm>
            <a:off x="2122846" y="3113169"/>
            <a:ext cx="8219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775" tIns="43775" rIns="43775" bIns="437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lv-LV" sz="2900">
                <a:solidFill>
                  <a:srgbClr val="002060"/>
                </a:solidFill>
              </a:rPr>
              <a:t>Paldies par uzmanību!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2"/>
          <p:cNvGraphicFramePr/>
          <p:nvPr>
            <p:extLst>
              <p:ext uri="{D42A27DB-BD31-4B8C-83A1-F6EECF244321}">
                <p14:modId xmlns:p14="http://schemas.microsoft.com/office/powerpoint/2010/main" val="3634987945"/>
              </p:ext>
            </p:extLst>
          </p:nvPr>
        </p:nvGraphicFramePr>
        <p:xfrm>
          <a:off x="750025" y="427463"/>
          <a:ext cx="10373000" cy="6413925"/>
        </p:xfrm>
        <a:graphic>
          <a:graphicData uri="http://schemas.openxmlformats.org/drawingml/2006/table">
            <a:tbl>
              <a:tblPr>
                <a:noFill/>
                <a:tableStyleId>{BC9EABEB-FEA5-44AC-BF95-B1A51A0877F1}</a:tableStyleId>
              </a:tblPr>
              <a:tblGrid>
                <a:gridCol w="206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09:30 – 10:00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 i="1">
                          <a:solidFill>
                            <a:srgbClr val="201F1E"/>
                          </a:solidFill>
                        </a:rPr>
                        <a:t>Pulcēšanās, kafija</a:t>
                      </a:r>
                      <a:endParaRPr sz="1500" i="1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10:00 – 10:15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Zanda Rubene,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Zinta Zālīte - Supe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</a:rPr>
                        <a:t>Ievadvārdi, sasniegtie rezultāti projektā līdz 2023. gada jūnijam, semināra norises raksturojums</a:t>
                      </a:r>
                      <a:endParaRPr sz="15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10:15 – 10:30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500" dirty="0" smtClean="0">
                          <a:solidFill>
                            <a:srgbClr val="201F1E"/>
                          </a:solidFill>
                        </a:rPr>
                        <a:t>Gatis Lāma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500" dirty="0" smtClean="0"/>
                        <a:t>2.3./2.4. Studējošo caurviju kompetenču novērtēšanas saīsinātā instrumenta rezultātu raksturojums.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 dirty="0" smtClean="0"/>
                        <a:t>.</a:t>
                      </a:r>
                      <a:endParaRPr sz="15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10:30 – 10:45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500" dirty="0" smtClean="0"/>
                        <a:t>Sanita Baranova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 dirty="0" smtClean="0"/>
                        <a:t>3.1./3.2. Multiplikatoru sagatavošana tālākizglītības programmā un studiju materiāli augstākās izglītības iestāžu personāla kompetenču pilnveidei par caurviju kompetencēm</a:t>
                      </a:r>
                      <a:endParaRPr sz="15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10:45 – 11:15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Edīte Sarva,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/>
                        <a:t>Alise Oļesika,</a:t>
                      </a:r>
                      <a:endParaRPr sz="150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/>
                        <a:t>Agnese Lastovska,</a:t>
                      </a:r>
                      <a:endParaRPr sz="150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/>
                        <a:t>Anda Āboliņa,</a:t>
                      </a:r>
                      <a:endParaRPr sz="150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/>
                        <a:t>Zinta Zālīte - Supe</a:t>
                      </a:r>
                      <a:endParaRPr sz="15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 dirty="0"/>
                        <a:t>3.5./3.6. Teorētiskās literatūras, labās prakses piemēru, pieredzes apmaiņā gūtās pieredzes par rīkiem un metodēm caurviju kompetenču, t.sk., digitālo kompetenču novērtēšanu analīze.</a:t>
                      </a:r>
                      <a:endParaRPr sz="15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11:15 – 11:30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Sanita Litiņa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/>
                        <a:t>Digitālo kompetenci ietekmējošie faktori augstākajā izglītībā.</a:t>
                      </a:r>
                      <a:endParaRPr sz="15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11:30 – 11:45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Gatis Lāma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/>
                        <a:t>2.1. Pedagogu profesionālās kompetences novērtēšanas instrumenta rezultātu raksturojums.</a:t>
                      </a:r>
                      <a:endParaRPr sz="15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11:45 – 12:00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>
                          <a:solidFill>
                            <a:srgbClr val="201F1E"/>
                          </a:solidFill>
                        </a:rPr>
                        <a:t>Līga Āboltiņa</a:t>
                      </a:r>
                      <a:endParaRPr sz="15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500" dirty="0"/>
                        <a:t>2.2. Pētījuma “Vispārējās izglītības, tai skaitā pirmsskolas izglītības pedagogu kompetenču modeļa izstrāde” rezultātu integrācijas iespēju ar izstrādāto kompetenču aprakstu izvērtēšana.</a:t>
                      </a:r>
                      <a:endParaRPr sz="15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3"/>
          <p:cNvGraphicFramePr/>
          <p:nvPr/>
        </p:nvGraphicFramePr>
        <p:xfrm>
          <a:off x="419638" y="1451100"/>
          <a:ext cx="11352725" cy="4327950"/>
        </p:xfrm>
        <a:graphic>
          <a:graphicData uri="http://schemas.openxmlformats.org/drawingml/2006/table">
            <a:tbl>
              <a:tblPr>
                <a:noFill/>
                <a:tableStyleId>{BC9EABEB-FEA5-44AC-BF95-B1A51A0877F1}</a:tableStyleId>
              </a:tblPr>
              <a:tblGrid>
                <a:gridCol w="225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12:00 – 12:30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 i="1">
                          <a:solidFill>
                            <a:srgbClr val="201F1E"/>
                          </a:solidFill>
                        </a:rPr>
                        <a:t>Kafijas pauze, fotografēšanās</a:t>
                      </a:r>
                      <a:endParaRPr sz="2000" i="1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12:30 – 12:50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Zanda Rubene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</a:rPr>
                        <a:t>Paveicamie projekta uzdevumi līdz 2023. gada septembra beigām, pieteikšanās darba grupām.</a:t>
                      </a:r>
                      <a:endParaRPr sz="20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12:50 – 13:10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Zanda Rubene, Niklāvs Rubenis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</a:rPr>
                        <a:t>Video materiālu plānošana</a:t>
                      </a:r>
                      <a:endParaRPr sz="20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13:10 – 13:25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Zanda Rubene,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Zinta Zālīte - Supe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Ziņojuma sagatavošana iesniegšanai IZM 2023. gada 31. oktobrī.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13:25 – 14:00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Darbs grupās pie plānošanas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14:00 – 14:20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Grupu refleksijas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>
                          <a:solidFill>
                            <a:srgbClr val="201F1E"/>
                          </a:solidFill>
                        </a:rPr>
                        <a:t>14:20 - 15:00</a:t>
                      </a:r>
                      <a:endParaRPr sz="2000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2000" i="1">
                          <a:solidFill>
                            <a:srgbClr val="201F1E"/>
                          </a:solidFill>
                        </a:rPr>
                        <a:t>Neformāla tīklošanās</a:t>
                      </a:r>
                      <a:endParaRPr sz="2000" i="1">
                        <a:solidFill>
                          <a:srgbClr val="201F1E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b="1">
                <a:solidFill>
                  <a:schemeClr val="accent1"/>
                </a:solidFill>
              </a:rPr>
              <a:t>Kopš novembra projektā paveiktais 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87" name="Google Shape;187;p6"/>
          <p:cNvSpPr txBox="1">
            <a:spLocks noGrp="1"/>
          </p:cNvSpPr>
          <p:nvPr>
            <p:ph type="body" idx="1"/>
          </p:nvPr>
        </p:nvSpPr>
        <p:spPr>
          <a:xfrm>
            <a:off x="691725" y="1459350"/>
            <a:ext cx="106620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81317" algn="just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lv-LV" sz="2600">
                <a:latin typeface="Arial"/>
                <a:ea typeface="Arial"/>
                <a:cs typeface="Arial"/>
                <a:sym typeface="Arial"/>
              </a:rPr>
              <a:t>2023. gada 6. aprīlī plkst. 15.00 Latvijas Universitātes (LU) Promocijas padomes izglītības zinātnēs atklātā sēdē Rīgā, Imantas 7. līnijā 1, 100. auditorijā </a:t>
            </a:r>
            <a:r>
              <a:rPr lang="lv-LV" sz="2600" b="1">
                <a:latin typeface="Arial"/>
                <a:ea typeface="Arial"/>
                <a:cs typeface="Arial"/>
                <a:sym typeface="Arial"/>
              </a:rPr>
              <a:t>Agnese Lastovska 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aizstāvēja promocijas darbu par tēmu “</a:t>
            </a:r>
            <a:r>
              <a:rPr lang="lv-LV" sz="2600" i="1">
                <a:latin typeface="Arial"/>
                <a:ea typeface="Arial"/>
                <a:cs typeface="Arial"/>
                <a:sym typeface="Arial"/>
              </a:rPr>
              <a:t>Pedagoģiskās uzņēmējspējas konceptualizācija skolotāju izglītības pilnveidei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” zinātniskā doktora grāda (Ph. D.) iegūšanai.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81317" algn="just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lv-LV" sz="2600">
                <a:latin typeface="Arial"/>
                <a:ea typeface="Arial"/>
                <a:cs typeface="Arial"/>
                <a:sym typeface="Arial"/>
              </a:rPr>
              <a:t>2023. gada 22. jūnijā </a:t>
            </a:r>
            <a:r>
              <a:rPr lang="lv-LV" sz="2600" b="1">
                <a:latin typeface="Arial"/>
                <a:ea typeface="Arial"/>
                <a:cs typeface="Arial"/>
                <a:sym typeface="Arial"/>
              </a:rPr>
              <a:t>Alises Oļesikas 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promocijas darba par tēmu “</a:t>
            </a:r>
            <a:r>
              <a:rPr lang="lv-LV" sz="2600" i="1">
                <a:latin typeface="Arial"/>
                <a:ea typeface="Arial"/>
                <a:cs typeface="Arial"/>
                <a:sym typeface="Arial"/>
              </a:rPr>
              <a:t>Sociālās inovācijas izglītības zinātnēs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” apspriešana (priekšaizstāvēšana).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81317" algn="just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lv-LV" sz="2600">
                <a:latin typeface="Arial"/>
                <a:ea typeface="Arial"/>
                <a:cs typeface="Arial"/>
                <a:sym typeface="Arial"/>
              </a:rPr>
              <a:t>2023. gada 22. jūnijā </a:t>
            </a:r>
            <a:r>
              <a:rPr lang="lv-LV" sz="2600" b="1">
                <a:latin typeface="Arial"/>
                <a:ea typeface="Arial"/>
                <a:cs typeface="Arial"/>
                <a:sym typeface="Arial"/>
              </a:rPr>
              <a:t>Edītes Sarvas 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promocijas darba par tēmu “</a:t>
            </a:r>
            <a:r>
              <a:rPr lang="lv-LV" sz="2600" i="1">
                <a:latin typeface="Arial"/>
                <a:ea typeface="Arial"/>
                <a:cs typeface="Arial"/>
                <a:sym typeface="Arial"/>
              </a:rPr>
              <a:t>Developing Educators’ Pedagogical Digital Competence for Teaching Online (PDO) through Learning Online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” apspriešana (priekšaizstāvēšana).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81317" algn="just" rtl="0">
              <a:spcBef>
                <a:spcPts val="1000"/>
              </a:spcBef>
              <a:spcAft>
                <a:spcPts val="1000"/>
              </a:spcAft>
              <a:buSzPct val="100000"/>
              <a:buFont typeface="Arial"/>
              <a:buChar char="•"/>
            </a:pPr>
            <a:r>
              <a:rPr lang="lv-LV" sz="2600" b="1">
                <a:latin typeface="Arial"/>
                <a:ea typeface="Arial"/>
                <a:cs typeface="Arial"/>
                <a:sym typeface="Arial"/>
              </a:rPr>
              <a:t>Gatis Lāma </a:t>
            </a:r>
            <a:r>
              <a:rPr lang="lv-LV" sz="2600">
                <a:latin typeface="Arial"/>
                <a:ea typeface="Arial"/>
                <a:cs typeface="Arial"/>
                <a:sym typeface="Arial"/>
              </a:rPr>
              <a:t>sola iesniegt LU Akadēmiskajā departmentā promocijas darbu aizstāvēšanai augusta beigās.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1790c3a0c_0_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b="1">
                <a:solidFill>
                  <a:schemeClr val="accent1"/>
                </a:solidFill>
              </a:rPr>
              <a:t>Kopš novembra projektā paveiktais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93" name="Google Shape;193;g251790c3a0c_0_176"/>
          <p:cNvSpPr txBox="1">
            <a:spLocks noGrp="1"/>
          </p:cNvSpPr>
          <p:nvPr>
            <p:ph type="body" idx="1"/>
          </p:nvPr>
        </p:nvSpPr>
        <p:spPr>
          <a:xfrm>
            <a:off x="838200" y="1459345"/>
            <a:ext cx="10515600" cy="5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Oļesika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A., Rubene Z. (2023) Professional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Autonomy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Cornerstone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Effective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Professional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Social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. TO BE OR NOT TO BE A GREAT EDUCATOR,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Proceedings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ATEE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Annual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Conference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Riga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Latvia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Press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, p. 319 – 329.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Sarva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. E., Lāma G.,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Oļesika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A., Daniela L., Rubene Z.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Digital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Competences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among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Students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Field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Perspectives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Students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i="1" dirty="0" err="1">
                <a:latin typeface="Arial"/>
                <a:ea typeface="Arial"/>
                <a:cs typeface="Arial"/>
                <a:sym typeface="Arial"/>
              </a:rPr>
              <a:t>Stakeholders</a:t>
            </a: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Sustainability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Special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Digital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Technologies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Sustainable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v-LV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15.06. p</a:t>
            </a:r>
            <a:r>
              <a:rPr lang="lv-LV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ieņemts publicēšanai </a:t>
            </a:r>
            <a:r>
              <a:rPr lang="lv-LV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lv-LV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WoS</a:t>
            </a:r>
            <a:r>
              <a:rPr lang="lv-LV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v-LV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Scopus</a:t>
            </a:r>
            <a:r>
              <a:rPr lang="lv-LV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2.Q</a:t>
            </a:r>
            <a:r>
              <a:rPr lang="lv-LV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/>
              <a:buChar char="•"/>
            </a:pPr>
            <a:r>
              <a:rPr lang="lv-LV" sz="2400" i="1" dirty="0">
                <a:latin typeface="Arial"/>
                <a:ea typeface="Arial"/>
                <a:cs typeface="Arial"/>
                <a:sym typeface="Arial"/>
              </a:rPr>
              <a:t>Iesniegti vairāki zinātniskie raksti 2023. gada LU starptautiskās zinātniskās konferences rakstu </a:t>
            </a:r>
            <a:r>
              <a:rPr lang="lv-LV" sz="2400" i="1" dirty="0" smtClean="0">
                <a:latin typeface="Arial"/>
                <a:ea typeface="Arial"/>
                <a:cs typeface="Arial"/>
                <a:sym typeface="Arial"/>
              </a:rPr>
              <a:t>krājumā.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253417cb7_6_2"/>
          <p:cNvSpPr txBox="1">
            <a:spLocks noGrp="1"/>
          </p:cNvSpPr>
          <p:nvPr>
            <p:ph type="title"/>
          </p:nvPr>
        </p:nvSpPr>
        <p:spPr>
          <a:xfrm>
            <a:off x="838200" y="1336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sz="3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Kopš novembra projektā paveiktais</a:t>
            </a:r>
            <a:endParaRPr sz="35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5253417cb7_6_2"/>
          <p:cNvSpPr txBox="1">
            <a:spLocks noGrp="1"/>
          </p:cNvSpPr>
          <p:nvPr>
            <p:ph type="body" idx="1"/>
          </p:nvPr>
        </p:nvSpPr>
        <p:spPr>
          <a:xfrm>
            <a:off x="838200" y="1459345"/>
            <a:ext cx="10515600" cy="5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2400" b="1" dirty="0">
                <a:latin typeface="Arial"/>
                <a:ea typeface="Arial"/>
                <a:cs typeface="Arial"/>
                <a:sym typeface="Arial"/>
              </a:rPr>
              <a:t>Preses </a:t>
            </a:r>
            <a:r>
              <a:rPr lang="lv-LV" sz="2400" b="1" dirty="0" err="1">
                <a:latin typeface="Arial"/>
                <a:ea typeface="Arial"/>
                <a:cs typeface="Arial"/>
                <a:sym typeface="Arial"/>
              </a:rPr>
              <a:t>relīzes</a:t>
            </a:r>
            <a:r>
              <a:rPr lang="lv-LV" sz="2400" b="1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Izglītības ekspertu diskusija “Kas jāprot labam skolotājam</a:t>
            </a:r>
            <a:r>
              <a:rPr lang="lv-LV" sz="2400" dirty="0" smtClean="0">
                <a:latin typeface="Arial"/>
                <a:ea typeface="Arial"/>
                <a:cs typeface="Arial"/>
                <a:sym typeface="Arial"/>
              </a:rPr>
              <a:t>?”: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2200" u="sng" dirty="0" smtClean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</a:t>
            </a:r>
            <a:r>
              <a:rPr lang="lv-LV" sz="22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://www.ppmf.lu.lv/par-mums/zinas/zina/t/77258/ESF?fbclid=IwAR2NbIvNNFVtU8V8q_g6JQEiKJVoOYgeVESdCP1TpYiwQc288IQKWxW6z_g</a:t>
            </a:r>
            <a:r>
              <a:rPr lang="lv-LV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/>
          </a:p>
          <a:p>
            <a:pPr marL="4572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Augstākā izglītībā studējošo kompetenču novērtējums un to attīstības dinamika studiju periodā: </a:t>
            </a:r>
            <a:r>
              <a:rPr lang="lv-LV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https://www.ppmf.lu.lv/par-mums/zinas/zina/t/76318/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-LV" sz="2400" b="1" dirty="0">
                <a:latin typeface="Arial"/>
                <a:ea typeface="Arial"/>
                <a:cs typeface="Arial"/>
                <a:sym typeface="Arial"/>
              </a:rPr>
              <a:t>Dalība Izglītības un zinātnes ministrijas organizētajos semināros: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Atbalsta risinājumi jaunā skolotāja ceļā: no uzņemšanas augstskolā līdz pedagoģiskā darba ikdienai” (28.04.2023.)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Augstākā izglītības </a:t>
            </a:r>
            <a:r>
              <a:rPr lang="lv-LV" sz="2400" dirty="0" err="1">
                <a:latin typeface="Arial"/>
                <a:ea typeface="Arial"/>
                <a:cs typeface="Arial"/>
                <a:sym typeface="Arial"/>
              </a:rPr>
              <a:t>digitalizācija</a:t>
            </a:r>
            <a:r>
              <a:rPr lang="lv-LV" sz="2400" dirty="0">
                <a:latin typeface="Arial"/>
                <a:ea typeface="Arial"/>
                <a:cs typeface="Arial"/>
                <a:sym typeface="Arial"/>
              </a:rPr>
              <a:t> - digitālo prasmju attīstība studentiem un docētājiem, kā mums to sekmēt (28.11.2022.)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253417cb7_6_39"/>
          <p:cNvSpPr txBox="1">
            <a:spLocks noGrp="1"/>
          </p:cNvSpPr>
          <p:nvPr>
            <p:ph type="title"/>
          </p:nvPr>
        </p:nvSpPr>
        <p:spPr>
          <a:xfrm>
            <a:off x="634750" y="92675"/>
            <a:ext cx="86010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sz="3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Kopš novembra projektā paveiktais</a:t>
            </a:r>
            <a:endParaRPr sz="35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5253417cb7_6_39"/>
          <p:cNvSpPr txBox="1">
            <a:spLocks noGrp="1"/>
          </p:cNvSpPr>
          <p:nvPr>
            <p:ph type="body" idx="1"/>
          </p:nvPr>
        </p:nvSpPr>
        <p:spPr>
          <a:xfrm>
            <a:off x="509425" y="1139100"/>
            <a:ext cx="10435200" cy="4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7850" lvl="0" indent="-514350" algn="l" rtl="0">
              <a:spcBef>
                <a:spcPts val="10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lv-LV" sz="2600" dirty="0">
                <a:latin typeface="Arial"/>
                <a:ea typeface="Arial"/>
                <a:cs typeface="Arial"/>
                <a:sym typeface="Arial"/>
              </a:rPr>
              <a:t>Mācības programmā “Studējošo caurviju kompetenču novērtēšanas instrumenta izmantošana studiju rezultātu formulēšanā un novērtēšanā”. (17.03. un 28.04.2023.) </a:t>
            </a:r>
            <a:r>
              <a:rPr lang="lv-LV" sz="2600" i="1" dirty="0" smtClean="0">
                <a:latin typeface="Arial"/>
                <a:ea typeface="Arial"/>
                <a:cs typeface="Arial"/>
                <a:sym typeface="Arial"/>
              </a:rPr>
              <a:t>Piedalījās </a:t>
            </a:r>
            <a:r>
              <a:rPr lang="lv-LV" sz="2600" i="1" dirty="0">
                <a:latin typeface="Arial"/>
                <a:ea typeface="Arial"/>
                <a:cs typeface="Arial"/>
                <a:sym typeface="Arial"/>
              </a:rPr>
              <a:t>vairāk nekā 90 dalībnieki, pārstāvot 20 Latvijas augstskolas.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971550" lvl="0" indent="-514350" algn="l" rtl="0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577850" lvl="0" indent="-514350" algn="l" rtl="0">
              <a:spcBef>
                <a:spcPts val="10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lv-LV" sz="2600" dirty="0">
                <a:latin typeface="Arial"/>
                <a:ea typeface="Arial"/>
                <a:cs typeface="Arial"/>
                <a:sym typeface="Arial"/>
              </a:rPr>
              <a:t>Tiešsaistes ekspertu diskusija “Kas jāprot labam skolotājam?” (19.04.2023.).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577850" lvl="0" indent="-514350" algn="l" rtl="0">
              <a:spcBef>
                <a:spcPts val="10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lv-LV" sz="2600" dirty="0">
                <a:latin typeface="Arial"/>
                <a:ea typeface="Arial"/>
                <a:cs typeface="Arial"/>
                <a:sym typeface="Arial"/>
              </a:rPr>
              <a:t>Dalība Latvijas Rektoru padomes sēdē, lai tās pārstāvjus iepazīstinātu ar pētījumu un plānotajiem sasniedzamajiem rezultātiem. (24.02.2023.)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253417cb7_6_57"/>
          <p:cNvSpPr txBox="1">
            <a:spLocks noGrp="1"/>
          </p:cNvSpPr>
          <p:nvPr>
            <p:ph type="title"/>
          </p:nvPr>
        </p:nvSpPr>
        <p:spPr>
          <a:xfrm>
            <a:off x="634750" y="92675"/>
            <a:ext cx="86010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sz="3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Kopš novembra projektā paveiktais</a:t>
            </a:r>
            <a:endParaRPr sz="35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5253417cb7_6_57"/>
          <p:cNvSpPr txBox="1">
            <a:spLocks noGrp="1"/>
          </p:cNvSpPr>
          <p:nvPr>
            <p:ph type="body" idx="1"/>
          </p:nvPr>
        </p:nvSpPr>
        <p:spPr>
          <a:xfrm>
            <a:off x="509425" y="1139100"/>
            <a:ext cx="10435200" cy="4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lv-LV" sz="2600" dirty="0">
                <a:latin typeface="Arial"/>
                <a:ea typeface="Arial"/>
                <a:cs typeface="Arial"/>
                <a:sym typeface="Arial"/>
              </a:rPr>
              <a:t>Multiplikatoru sagatavošana un  tālākizglītības programma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lv-LV" sz="2600" dirty="0">
                <a:latin typeface="Arial"/>
                <a:ea typeface="Arial"/>
                <a:cs typeface="Arial"/>
                <a:sym typeface="Arial"/>
              </a:rPr>
              <a:t>Studējošo caurviju kompetenču novērtēšanas  instrumenta rezultāti savākti (</a:t>
            </a:r>
            <a:r>
              <a:rPr lang="lv-LV" sz="2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1506</a:t>
            </a:r>
            <a:r>
              <a:rPr lang="lv-LV" sz="26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lv-LV" sz="2600" dirty="0">
                <a:latin typeface="Arial"/>
                <a:ea typeface="Arial"/>
                <a:cs typeface="Arial"/>
                <a:sym typeface="Arial"/>
              </a:rPr>
              <a:t>Teorētiskās literatūras, labās prakses piemēru, pieredzes apmaiņā gūtās pieredzes par rīkiem un metodēm caurviju kompetenču, t.sk., digitālo kompetenču novērtēšanu analīze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lv-LV" sz="2600" dirty="0">
                <a:latin typeface="Arial"/>
                <a:ea typeface="Arial"/>
                <a:cs typeface="Arial"/>
                <a:sym typeface="Arial"/>
              </a:rPr>
              <a:t>Pedagogu profesionālās kompetences novērtēšanas instrumenta rezultāti </a:t>
            </a:r>
            <a:r>
              <a:rPr lang="lv-LV" sz="2600" dirty="0" smtClean="0">
                <a:latin typeface="Arial"/>
                <a:ea typeface="Arial"/>
                <a:cs typeface="Arial"/>
                <a:sym typeface="Arial"/>
              </a:rPr>
              <a:t>savākti (256).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600"/>
              <a:buFont typeface="Arial"/>
              <a:buAutoNum type="arabicPeriod"/>
            </a:pPr>
            <a:r>
              <a:rPr lang="lv-LV" sz="2600" dirty="0">
                <a:latin typeface="Arial"/>
                <a:ea typeface="Arial"/>
                <a:cs typeface="Arial"/>
                <a:sym typeface="Arial"/>
              </a:rPr>
              <a:t>Pētījuma “Vispārējās izglītības, tai skaitā pirmsskolas izglītības pedagogu kompetenču modeļa izstrāde” rezultātu integrācijas iespēju ar izstrādāto kompetenču aprakstu izvērtēšana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253417cb7_6_47"/>
          <p:cNvSpPr txBox="1">
            <a:spLocks noGrp="1"/>
          </p:cNvSpPr>
          <p:nvPr>
            <p:ph type="title"/>
          </p:nvPr>
        </p:nvSpPr>
        <p:spPr>
          <a:xfrm>
            <a:off x="634750" y="92675"/>
            <a:ext cx="86010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v-LV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Kopš novembra projektā paveiktais dažās bildēs</a:t>
            </a: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25253417cb7_6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750" y="916725"/>
            <a:ext cx="6678024" cy="352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5253417cb7_6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7800" y="4427050"/>
            <a:ext cx="2277625" cy="22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5253417cb7_6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0625" y="4427050"/>
            <a:ext cx="3058440" cy="22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5253417cb7_6_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4275" y="4427050"/>
            <a:ext cx="2997348" cy="22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5253417cb7_6_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4925" y="992925"/>
            <a:ext cx="2497876" cy="333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1090</Words>
  <Application>Microsoft Office PowerPoint</Application>
  <PresentationFormat>Widescreen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Kopš novembra projektā paveiktais </vt:lpstr>
      <vt:lpstr>Kopš novembra projektā paveiktais</vt:lpstr>
      <vt:lpstr>Kopš novembra projektā paveiktais</vt:lpstr>
      <vt:lpstr>Kopš novembra projektā paveiktais</vt:lpstr>
      <vt:lpstr>Kopš novembra projektā paveiktais</vt:lpstr>
      <vt:lpstr>Kopš novembra projektā paveiktais dažās bildēs</vt:lpstr>
      <vt:lpstr>Paveicamie projekta uzdevumi </vt:lpstr>
      <vt:lpstr>Paveicamie projekta uzdevumi </vt:lpstr>
      <vt:lpstr>Paveicamie projekta uzdevumi </vt:lpstr>
      <vt:lpstr> Paveicamie projekta uzdevumi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Zanda</dc:creator>
  <cp:lastModifiedBy>Zanda</cp:lastModifiedBy>
  <cp:revision>4</cp:revision>
  <dcterms:created xsi:type="dcterms:W3CDTF">2021-03-10T10:01:11Z</dcterms:created>
  <dcterms:modified xsi:type="dcterms:W3CDTF">2023-06-15T12:41:24Z</dcterms:modified>
</cp:coreProperties>
</file>